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9" r:id="rId12"/>
    <p:sldId id="344" r:id="rId13"/>
    <p:sldId id="338" r:id="rId14"/>
    <p:sldId id="340" r:id="rId15"/>
    <p:sldId id="341" r:id="rId16"/>
    <p:sldId id="342" r:id="rId17"/>
    <p:sldId id="335" r:id="rId18"/>
    <p:sldId id="308" r:id="rId19"/>
    <p:sldId id="298" r:id="rId20"/>
    <p:sldId id="299" r:id="rId21"/>
    <p:sldId id="300" r:id="rId22"/>
    <p:sldId id="302" r:id="rId23"/>
    <p:sldId id="303" r:id="rId24"/>
    <p:sldId id="297" r:id="rId25"/>
    <p:sldId id="336" r:id="rId26"/>
    <p:sldId id="322" r:id="rId27"/>
    <p:sldId id="280" r:id="rId28"/>
    <p:sldId id="266" r:id="rId29"/>
    <p:sldId id="278" r:id="rId30"/>
    <p:sldId id="279" r:id="rId31"/>
    <p:sldId id="267" r:id="rId32"/>
    <p:sldId id="277" r:id="rId33"/>
    <p:sldId id="276" r:id="rId34"/>
    <p:sldId id="274" r:id="rId35"/>
  </p:sldIdLst>
  <p:sldSz cx="9144000" cy="6858000" type="screen4x3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édéric Laurin" initials="F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800"/>
    <a:srgbClr val="7C322C"/>
    <a:srgbClr val="000000"/>
    <a:srgbClr val="CE7A74"/>
    <a:srgbClr val="B0463E"/>
    <a:srgbClr val="6C0024"/>
    <a:srgbClr val="672781"/>
    <a:srgbClr val="89401F"/>
    <a:srgbClr val="D9989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2136" y="-7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artenariat%20&#233;conomique\Comit&#233;%20attraction%20main-d'oeuvre\R&#233;sultats%20tot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43236149535362E-2"/>
          <c:y val="8.9430451212718864E-2"/>
          <c:w val="0.90238845144356961"/>
          <c:h val="0.9105695677999190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'En ordre d''importance'!$M$66:$M$75</c:f>
              <c:strCache>
                <c:ptCount val="10"/>
                <c:pt idx="0">
                  <c:v>Le coût du logement et le coût de la vie</c:v>
                </c:pt>
                <c:pt idx="1">
                  <c:v>Une région située à proximité des grands centres tels que Montréal et Québec</c:v>
                </c:pt>
                <c:pt idx="2">
                  <c:v>Une région où il est facile de trouver un logement</c:v>
                </c:pt>
                <c:pt idx="3">
                  <c:v>Une région dynamique où l’économie est en croissance</c:v>
                </c:pt>
                <c:pt idx="4">
                  <c:v>Une région qui offre une vie culturelle dynamique, avec un calendrier varié en arts et spectacles</c:v>
                </c:pt>
                <c:pt idx="5">
                  <c:v>Un environnement favorable pour les jeunes familles</c:v>
                </c:pt>
                <c:pt idx="6">
                  <c:v>La présence d’installations sportives et de plein air</c:v>
                </c:pt>
                <c:pt idx="7">
                  <c:v>Une région dynamique sur le plan entrepreneurial</c:v>
                </c:pt>
                <c:pt idx="8">
                  <c:v>Une région où le taux de chômage est faible</c:v>
                </c:pt>
                <c:pt idx="9">
                  <c:v>Le soutien à l’établissement des jeunes familles</c:v>
                </c:pt>
              </c:strCache>
            </c:strRef>
          </c:cat>
          <c:val>
            <c:numRef>
              <c:f>'En ordre d''importance'!$O$66:$O$75</c:f>
              <c:numCache>
                <c:formatCode>0.00</c:formatCode>
                <c:ptCount val="10"/>
                <c:pt idx="0">
                  <c:v>4.2364130434782608</c:v>
                </c:pt>
                <c:pt idx="1">
                  <c:v>4.0455172413793106</c:v>
                </c:pt>
                <c:pt idx="2">
                  <c:v>3.9822888283378748</c:v>
                </c:pt>
                <c:pt idx="3">
                  <c:v>3.9170124481327799</c:v>
                </c:pt>
                <c:pt idx="4">
                  <c:v>3.8164383561643835</c:v>
                </c:pt>
                <c:pt idx="5">
                  <c:v>3.8022284122562673</c:v>
                </c:pt>
                <c:pt idx="6">
                  <c:v>3.7397260273972601</c:v>
                </c:pt>
                <c:pt idx="7">
                  <c:v>3.6540616246498598</c:v>
                </c:pt>
                <c:pt idx="8">
                  <c:v>3.6509695290858724</c:v>
                </c:pt>
                <c:pt idx="9">
                  <c:v>3.5708215297450425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0D-4830-90E3-B985984E1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77225984"/>
        <c:axId val="77227520"/>
      </c:barChart>
      <c:catAx>
        <c:axId val="77225984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one"/>
        <c:txPr>
          <a:bodyPr rot="0" vert="horz" anchor="t" anchorCtr="0"/>
          <a:lstStyle/>
          <a:p>
            <a:pPr>
              <a:defRPr/>
            </a:pPr>
            <a:endParaRPr lang="fr-FR"/>
          </a:p>
        </c:txPr>
        <c:crossAx val="77227520"/>
        <c:crosses val="autoZero"/>
        <c:auto val="1"/>
        <c:lblAlgn val="r"/>
        <c:lblOffset val="100"/>
        <c:noMultiLvlLbl val="0"/>
      </c:catAx>
      <c:valAx>
        <c:axId val="77227520"/>
        <c:scaling>
          <c:orientation val="minMax"/>
          <c:max val="4.5"/>
          <c:min val="3.3"/>
        </c:scaling>
        <c:delete val="0"/>
        <c:axPos val="t"/>
        <c:majorGridlines/>
        <c:numFmt formatCode="0.00" sourceLinked="1"/>
        <c:majorTickMark val="out"/>
        <c:minorTickMark val="none"/>
        <c:tickLblPos val="nextTo"/>
        <c:crossAx val="77225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2DB50-61A9-4260-8182-C4212C84A37A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fr-CA"/>
        </a:p>
      </dgm:t>
    </dgm:pt>
    <dgm:pt modelId="{20BC3BA9-0976-4D2E-B3E4-886503983012}">
      <dgm:prSet phldrT="[Texte]" custT="1"/>
      <dgm:spPr/>
      <dgm:t>
        <a:bodyPr/>
        <a:lstStyle/>
        <a:p>
          <a:r>
            <a:rPr lang="fr-CA" sz="1800" dirty="0" smtClean="0">
              <a:solidFill>
                <a:srgbClr val="000000"/>
              </a:solidFill>
            </a:rPr>
            <a:t>Entreprises du secteur (donneurs d’ordre et sous-traitants)</a:t>
          </a:r>
          <a:endParaRPr lang="fr-CA" sz="1800" dirty="0">
            <a:solidFill>
              <a:srgbClr val="000000"/>
            </a:solidFill>
          </a:endParaRPr>
        </a:p>
      </dgm:t>
    </dgm:pt>
    <dgm:pt modelId="{05CD3831-A3AD-4BD4-91E5-052F1DEF2BD1}" type="parTrans" cxnId="{C6898C47-5D25-4B71-AE58-CA3052916438}">
      <dgm:prSet/>
      <dgm:spPr/>
      <dgm:t>
        <a:bodyPr/>
        <a:lstStyle/>
        <a:p>
          <a:endParaRPr lang="fr-CA"/>
        </a:p>
      </dgm:t>
    </dgm:pt>
    <dgm:pt modelId="{3792E856-470A-4108-9E47-5A0371D92B62}" type="sibTrans" cxnId="{C6898C47-5D25-4B71-AE58-CA3052916438}">
      <dgm:prSet/>
      <dgm:spPr/>
      <dgm:t>
        <a:bodyPr/>
        <a:lstStyle/>
        <a:p>
          <a:endParaRPr lang="fr-CA"/>
        </a:p>
      </dgm:t>
    </dgm:pt>
    <dgm:pt modelId="{72388BF7-1501-42B6-A13B-7FCFA31D7739}">
      <dgm:prSet phldrT="[Texte]" custT="1"/>
      <dgm:spPr/>
      <dgm:t>
        <a:bodyPr/>
        <a:lstStyle/>
        <a:p>
          <a:r>
            <a:rPr lang="fr-CA" sz="1200" dirty="0" smtClean="0">
              <a:solidFill>
                <a:srgbClr val="000000"/>
              </a:solidFill>
            </a:rPr>
            <a:t>Industries connexes (sous-traitants et fournisseurs)</a:t>
          </a:r>
          <a:endParaRPr lang="fr-CA" sz="1200" dirty="0">
            <a:solidFill>
              <a:srgbClr val="000000"/>
            </a:solidFill>
          </a:endParaRPr>
        </a:p>
      </dgm:t>
    </dgm:pt>
    <dgm:pt modelId="{FEC892B4-4046-4653-982F-30391F50F965}" type="parTrans" cxnId="{3BC5C394-2E1D-4BFC-8093-EF83A7B0E862}">
      <dgm:prSet/>
      <dgm:spPr/>
      <dgm:t>
        <a:bodyPr/>
        <a:lstStyle/>
        <a:p>
          <a:endParaRPr lang="fr-CA"/>
        </a:p>
      </dgm:t>
    </dgm:pt>
    <dgm:pt modelId="{72B32E3B-C0B8-47B4-BFA3-9A612DE9646F}" type="sibTrans" cxnId="{3BC5C394-2E1D-4BFC-8093-EF83A7B0E862}">
      <dgm:prSet/>
      <dgm:spPr/>
      <dgm:t>
        <a:bodyPr/>
        <a:lstStyle/>
        <a:p>
          <a:endParaRPr lang="fr-CA"/>
        </a:p>
      </dgm:t>
    </dgm:pt>
    <dgm:pt modelId="{C7C3E87C-5E18-4120-BC27-F866FB94768F}">
      <dgm:prSet phldrT="[Texte]" custT="1"/>
      <dgm:spPr/>
      <dgm:t>
        <a:bodyPr/>
        <a:lstStyle/>
        <a:p>
          <a:r>
            <a:rPr lang="fr-CA" sz="1200" dirty="0" smtClean="0">
              <a:solidFill>
                <a:srgbClr val="000000"/>
              </a:solidFill>
            </a:rPr>
            <a:t>Institutions d’enseignement</a:t>
          </a:r>
          <a:endParaRPr lang="fr-CA" sz="1200" dirty="0">
            <a:solidFill>
              <a:srgbClr val="000000"/>
            </a:solidFill>
          </a:endParaRPr>
        </a:p>
      </dgm:t>
    </dgm:pt>
    <dgm:pt modelId="{FE16F413-47B3-4F24-BEFE-A825D472F129}" type="parTrans" cxnId="{D4EB7A32-4BDC-4896-ACBB-A7628FBEC16D}">
      <dgm:prSet/>
      <dgm:spPr/>
      <dgm:t>
        <a:bodyPr/>
        <a:lstStyle/>
        <a:p>
          <a:endParaRPr lang="fr-CA"/>
        </a:p>
      </dgm:t>
    </dgm:pt>
    <dgm:pt modelId="{66863314-6ABC-4C40-AE9B-F3E3B5CF9D79}" type="sibTrans" cxnId="{D4EB7A32-4BDC-4896-ACBB-A7628FBEC16D}">
      <dgm:prSet/>
      <dgm:spPr/>
      <dgm:t>
        <a:bodyPr/>
        <a:lstStyle/>
        <a:p>
          <a:endParaRPr lang="fr-CA"/>
        </a:p>
      </dgm:t>
    </dgm:pt>
    <dgm:pt modelId="{3E425BF7-48D9-4725-8F39-466E9DCEC2DB}">
      <dgm:prSet phldrT="[Texte]" custT="1"/>
      <dgm:spPr/>
      <dgm:t>
        <a:bodyPr/>
        <a:lstStyle/>
        <a:p>
          <a:r>
            <a:rPr lang="fr-CA" sz="1200" dirty="0" smtClean="0">
              <a:solidFill>
                <a:srgbClr val="000000"/>
              </a:solidFill>
            </a:rPr>
            <a:t>Institutions de recherche</a:t>
          </a:r>
          <a:endParaRPr lang="fr-CA" sz="1200" dirty="0">
            <a:solidFill>
              <a:srgbClr val="000000"/>
            </a:solidFill>
          </a:endParaRPr>
        </a:p>
      </dgm:t>
    </dgm:pt>
    <dgm:pt modelId="{9032552B-6FCB-43C0-8143-B208559A893A}" type="parTrans" cxnId="{8CE6F99E-CA3F-424C-89B4-5143A3278241}">
      <dgm:prSet/>
      <dgm:spPr/>
      <dgm:t>
        <a:bodyPr/>
        <a:lstStyle/>
        <a:p>
          <a:endParaRPr lang="fr-CA"/>
        </a:p>
      </dgm:t>
    </dgm:pt>
    <dgm:pt modelId="{CF6174B3-6ABB-4EA5-BAC4-1FE1AEEC8FBD}" type="sibTrans" cxnId="{8CE6F99E-CA3F-424C-89B4-5143A3278241}">
      <dgm:prSet/>
      <dgm:spPr/>
      <dgm:t>
        <a:bodyPr/>
        <a:lstStyle/>
        <a:p>
          <a:endParaRPr lang="fr-CA"/>
        </a:p>
      </dgm:t>
    </dgm:pt>
    <dgm:pt modelId="{6B825CC2-25B1-43F6-AB82-339B6E64A2DA}">
      <dgm:prSet phldrT="[Texte]" custT="1"/>
      <dgm:spPr/>
      <dgm:t>
        <a:bodyPr/>
        <a:lstStyle/>
        <a:p>
          <a:r>
            <a:rPr lang="fr-CA" sz="1200" dirty="0" smtClean="0">
              <a:solidFill>
                <a:srgbClr val="000000"/>
              </a:solidFill>
            </a:rPr>
            <a:t>Institutions de financement</a:t>
          </a:r>
          <a:endParaRPr lang="fr-CA" sz="1200" dirty="0">
            <a:solidFill>
              <a:srgbClr val="000000"/>
            </a:solidFill>
          </a:endParaRPr>
        </a:p>
      </dgm:t>
    </dgm:pt>
    <dgm:pt modelId="{B04BC7C3-57C7-4F51-8D4E-80B433E37396}" type="parTrans" cxnId="{3379CE71-D2CB-48DC-A92A-234706593862}">
      <dgm:prSet/>
      <dgm:spPr/>
      <dgm:t>
        <a:bodyPr/>
        <a:lstStyle/>
        <a:p>
          <a:endParaRPr lang="fr-CA"/>
        </a:p>
      </dgm:t>
    </dgm:pt>
    <dgm:pt modelId="{C94E1872-8690-4A1B-A68B-AAFED464F1C6}" type="sibTrans" cxnId="{3379CE71-D2CB-48DC-A92A-234706593862}">
      <dgm:prSet/>
      <dgm:spPr/>
      <dgm:t>
        <a:bodyPr/>
        <a:lstStyle/>
        <a:p>
          <a:endParaRPr lang="fr-CA"/>
        </a:p>
      </dgm:t>
    </dgm:pt>
    <dgm:pt modelId="{E637E608-6E89-4828-A977-141B19E7169E}">
      <dgm:prSet phldrT="[Texte]" custT="1"/>
      <dgm:spPr/>
      <dgm:t>
        <a:bodyPr/>
        <a:lstStyle/>
        <a:p>
          <a:r>
            <a:rPr lang="fr-CA" sz="1200" dirty="0" smtClean="0">
              <a:solidFill>
                <a:srgbClr val="000000"/>
              </a:solidFill>
            </a:rPr>
            <a:t>Autorités publiques locales</a:t>
          </a:r>
          <a:endParaRPr lang="fr-CA" sz="1200" dirty="0">
            <a:solidFill>
              <a:srgbClr val="000000"/>
            </a:solidFill>
          </a:endParaRPr>
        </a:p>
      </dgm:t>
    </dgm:pt>
    <dgm:pt modelId="{87420FA1-5EAC-4D44-B804-9C22E8367C2F}" type="parTrans" cxnId="{06D19847-23CA-460D-9789-16FE20886FA9}">
      <dgm:prSet/>
      <dgm:spPr/>
      <dgm:t>
        <a:bodyPr/>
        <a:lstStyle/>
        <a:p>
          <a:endParaRPr lang="fr-CA"/>
        </a:p>
      </dgm:t>
    </dgm:pt>
    <dgm:pt modelId="{208AE323-5723-4760-B156-C12337990377}" type="sibTrans" cxnId="{06D19847-23CA-460D-9789-16FE20886FA9}">
      <dgm:prSet/>
      <dgm:spPr/>
      <dgm:t>
        <a:bodyPr/>
        <a:lstStyle/>
        <a:p>
          <a:endParaRPr lang="fr-CA"/>
        </a:p>
      </dgm:t>
    </dgm:pt>
    <dgm:pt modelId="{7BF18496-1EB7-4AF2-9B81-4838226AFAF1}" type="pres">
      <dgm:prSet presAssocID="{3252DB50-61A9-4260-8182-C4212C84A37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r-CA"/>
        </a:p>
      </dgm:t>
    </dgm:pt>
    <dgm:pt modelId="{DB6A7190-5631-4E79-A28C-B5BB95F64BB1}" type="pres">
      <dgm:prSet presAssocID="{20BC3BA9-0976-4D2E-B3E4-886503983012}" presName="Parent" presStyleLbl="node0" presStyleIdx="0" presStyleCnt="1" custScaleX="112010" custScaleY="102641" custLinFactNeighborX="-1570" custLinFactNeighborY="-1721">
        <dgm:presLayoutVars>
          <dgm:chMax val="5"/>
          <dgm:chPref val="5"/>
        </dgm:presLayoutVars>
      </dgm:prSet>
      <dgm:spPr/>
      <dgm:t>
        <a:bodyPr/>
        <a:lstStyle/>
        <a:p>
          <a:endParaRPr lang="fr-CA"/>
        </a:p>
      </dgm:t>
    </dgm:pt>
    <dgm:pt modelId="{D1A7428E-002E-43FE-BA7C-AD063BE1AB3A}" type="pres">
      <dgm:prSet presAssocID="{20BC3BA9-0976-4D2E-B3E4-886503983012}" presName="Accent2" presStyleLbl="node1" presStyleIdx="0" presStyleCnt="19"/>
      <dgm:spPr/>
      <dgm:t>
        <a:bodyPr/>
        <a:lstStyle/>
        <a:p>
          <a:endParaRPr lang="fr-CA"/>
        </a:p>
      </dgm:t>
    </dgm:pt>
    <dgm:pt modelId="{A5A73800-1DC7-468B-8190-C9CCC6A6898F}" type="pres">
      <dgm:prSet presAssocID="{20BC3BA9-0976-4D2E-B3E4-886503983012}" presName="Accent3" presStyleLbl="node1" presStyleIdx="1" presStyleCnt="19" custLinFactX="-300000" custLinFactY="447214" custLinFactNeighborX="-381808" custLinFactNeighborY="500000"/>
      <dgm:spPr/>
      <dgm:t>
        <a:bodyPr/>
        <a:lstStyle/>
        <a:p>
          <a:endParaRPr lang="fr-CA"/>
        </a:p>
      </dgm:t>
    </dgm:pt>
    <dgm:pt modelId="{B8A9CF73-6C8E-4B3D-902E-C38C6C2F104B}" type="pres">
      <dgm:prSet presAssocID="{20BC3BA9-0976-4D2E-B3E4-886503983012}" presName="Accent4" presStyleLbl="node1" presStyleIdx="2" presStyleCnt="19" custLinFactNeighborX="-34872" custLinFactNeighborY="60344"/>
      <dgm:spPr/>
      <dgm:t>
        <a:bodyPr/>
        <a:lstStyle/>
        <a:p>
          <a:endParaRPr lang="fr-CA"/>
        </a:p>
      </dgm:t>
    </dgm:pt>
    <dgm:pt modelId="{8A219DDA-ADA4-4F39-A688-AD2C73F89111}" type="pres">
      <dgm:prSet presAssocID="{20BC3BA9-0976-4D2E-B3E4-886503983012}" presName="Accent5" presStyleLbl="node1" presStyleIdx="3" presStyleCnt="19" custLinFactX="-519720" custLinFactNeighborX="-600000" custLinFactNeighborY="-83504"/>
      <dgm:spPr/>
      <dgm:t>
        <a:bodyPr/>
        <a:lstStyle/>
        <a:p>
          <a:endParaRPr lang="fr-CA"/>
        </a:p>
      </dgm:t>
    </dgm:pt>
    <dgm:pt modelId="{D22DEB22-4202-474A-A8CC-95AFD6C481EF}" type="pres">
      <dgm:prSet presAssocID="{20BC3BA9-0976-4D2E-B3E4-886503983012}" presName="Accent6" presStyleLbl="node1" presStyleIdx="4" presStyleCnt="19" custLinFactX="900000" custLinFactY="126818" custLinFactNeighborX="917810" custLinFactNeighborY="200000"/>
      <dgm:spPr/>
      <dgm:t>
        <a:bodyPr/>
        <a:lstStyle/>
        <a:p>
          <a:endParaRPr lang="fr-CA"/>
        </a:p>
      </dgm:t>
    </dgm:pt>
    <dgm:pt modelId="{2659641E-D12A-4B62-9078-A8C1907BB1A0}" type="pres">
      <dgm:prSet presAssocID="{72388BF7-1501-42B6-A13B-7FCFA31D7739}" presName="Child1" presStyleLbl="node1" presStyleIdx="5" presStyleCnt="19" custScaleX="175053" custScaleY="150529" custLinFactNeighborX="-51198" custLinFactNeighborY="5291">
        <dgm:presLayoutVars>
          <dgm:chMax val="0"/>
          <dgm:chPref val="0"/>
        </dgm:presLayoutVars>
      </dgm:prSet>
      <dgm:spPr/>
      <dgm:t>
        <a:bodyPr/>
        <a:lstStyle/>
        <a:p>
          <a:endParaRPr lang="fr-CA"/>
        </a:p>
      </dgm:t>
    </dgm:pt>
    <dgm:pt modelId="{DE5CB274-0673-4E93-A4E9-E1B126492000}" type="pres">
      <dgm:prSet presAssocID="{72388BF7-1501-42B6-A13B-7FCFA31D7739}" presName="Accent7" presStyleCnt="0"/>
      <dgm:spPr/>
      <dgm:t>
        <a:bodyPr/>
        <a:lstStyle/>
        <a:p>
          <a:endParaRPr lang="fr-CA"/>
        </a:p>
      </dgm:t>
    </dgm:pt>
    <dgm:pt modelId="{356F0D34-CE06-491F-9019-29C5923EF3B3}" type="pres">
      <dgm:prSet presAssocID="{72388BF7-1501-42B6-A13B-7FCFA31D7739}" presName="AccentHold1" presStyleLbl="node1" presStyleIdx="6" presStyleCnt="19" custLinFactX="-454382" custLinFactY="-101400" custLinFactNeighborX="-500000" custLinFactNeighborY="-200000"/>
      <dgm:spPr/>
      <dgm:t>
        <a:bodyPr/>
        <a:lstStyle/>
        <a:p>
          <a:endParaRPr lang="fr-CA"/>
        </a:p>
      </dgm:t>
    </dgm:pt>
    <dgm:pt modelId="{41FBBD1E-ECB9-4C91-8E2A-B19EAAA30C37}" type="pres">
      <dgm:prSet presAssocID="{72388BF7-1501-42B6-A13B-7FCFA31D7739}" presName="Accent8" presStyleCnt="0"/>
      <dgm:spPr/>
      <dgm:t>
        <a:bodyPr/>
        <a:lstStyle/>
        <a:p>
          <a:endParaRPr lang="fr-CA"/>
        </a:p>
      </dgm:t>
    </dgm:pt>
    <dgm:pt modelId="{9AA2957E-15C7-4785-9C08-C89858A7FA62}" type="pres">
      <dgm:prSet presAssocID="{72388BF7-1501-42B6-A13B-7FCFA31D7739}" presName="AccentHold2" presStyleLbl="node1" presStyleIdx="7" presStyleCnt="19" custLinFactNeighborX="5109" custLinFactNeighborY="20085"/>
      <dgm:spPr/>
      <dgm:t>
        <a:bodyPr/>
        <a:lstStyle/>
        <a:p>
          <a:endParaRPr lang="fr-CA"/>
        </a:p>
      </dgm:t>
    </dgm:pt>
    <dgm:pt modelId="{E76BE371-ED59-4908-B484-B66E38C3956B}" type="pres">
      <dgm:prSet presAssocID="{C7C3E87C-5E18-4120-BC27-F866FB94768F}" presName="Child2" presStyleLbl="node1" presStyleIdx="8" presStyleCnt="19" custScaleX="198431" custScaleY="114880" custLinFactNeighborX="-2751" custLinFactNeighborY="97109">
        <dgm:presLayoutVars>
          <dgm:chMax val="0"/>
          <dgm:chPref val="0"/>
        </dgm:presLayoutVars>
      </dgm:prSet>
      <dgm:spPr/>
      <dgm:t>
        <a:bodyPr/>
        <a:lstStyle/>
        <a:p>
          <a:endParaRPr lang="fr-CA"/>
        </a:p>
      </dgm:t>
    </dgm:pt>
    <dgm:pt modelId="{20CDB9EF-65FA-4970-9979-220BFB54584A}" type="pres">
      <dgm:prSet presAssocID="{C7C3E87C-5E18-4120-BC27-F866FB94768F}" presName="Accent9" presStyleCnt="0"/>
      <dgm:spPr/>
      <dgm:t>
        <a:bodyPr/>
        <a:lstStyle/>
        <a:p>
          <a:endParaRPr lang="fr-CA"/>
        </a:p>
      </dgm:t>
    </dgm:pt>
    <dgm:pt modelId="{9D0CE4FB-333A-42C6-B277-28D21C792783}" type="pres">
      <dgm:prSet presAssocID="{C7C3E87C-5E18-4120-BC27-F866FB94768F}" presName="AccentHold1" presStyleLbl="node1" presStyleIdx="9" presStyleCnt="19" custLinFactX="-102584" custLinFactY="416361" custLinFactNeighborX="-200000" custLinFactNeighborY="500000"/>
      <dgm:spPr/>
      <dgm:t>
        <a:bodyPr/>
        <a:lstStyle/>
        <a:p>
          <a:endParaRPr lang="fr-CA"/>
        </a:p>
      </dgm:t>
    </dgm:pt>
    <dgm:pt modelId="{A8B5B72B-D57C-48DA-8708-DCDF4A3B213E}" type="pres">
      <dgm:prSet presAssocID="{C7C3E87C-5E18-4120-BC27-F866FB94768F}" presName="Accent10" presStyleCnt="0"/>
      <dgm:spPr/>
      <dgm:t>
        <a:bodyPr/>
        <a:lstStyle/>
        <a:p>
          <a:endParaRPr lang="fr-CA"/>
        </a:p>
      </dgm:t>
    </dgm:pt>
    <dgm:pt modelId="{E228A9CB-3D7B-4795-831A-1C4292D9F4C6}" type="pres">
      <dgm:prSet presAssocID="{C7C3E87C-5E18-4120-BC27-F866FB94768F}" presName="AccentHold2" presStyleLbl="node1" presStyleIdx="10" presStyleCnt="19"/>
      <dgm:spPr/>
      <dgm:t>
        <a:bodyPr/>
        <a:lstStyle/>
        <a:p>
          <a:endParaRPr lang="fr-CA"/>
        </a:p>
      </dgm:t>
    </dgm:pt>
    <dgm:pt modelId="{29A2BD5F-292C-4D52-BC7F-481FA1177A85}" type="pres">
      <dgm:prSet presAssocID="{C7C3E87C-5E18-4120-BC27-F866FB94768F}" presName="Accent11" presStyleCnt="0"/>
      <dgm:spPr/>
      <dgm:t>
        <a:bodyPr/>
        <a:lstStyle/>
        <a:p>
          <a:endParaRPr lang="fr-CA"/>
        </a:p>
      </dgm:t>
    </dgm:pt>
    <dgm:pt modelId="{A390D0BA-2C48-45E9-867A-4ACF973AC161}" type="pres">
      <dgm:prSet presAssocID="{C7C3E87C-5E18-4120-BC27-F866FB94768F}" presName="AccentHold3" presStyleLbl="node1" presStyleIdx="11" presStyleCnt="19" custLinFactX="-500000" custLinFactNeighborX="-585928" custLinFactNeighborY="-29500"/>
      <dgm:spPr/>
      <dgm:t>
        <a:bodyPr/>
        <a:lstStyle/>
        <a:p>
          <a:endParaRPr lang="fr-CA"/>
        </a:p>
      </dgm:t>
    </dgm:pt>
    <dgm:pt modelId="{50EDA862-3E39-4BC2-881D-0DA05D8C32E7}" type="pres">
      <dgm:prSet presAssocID="{3E425BF7-48D9-4725-8F39-466E9DCEC2DB}" presName="Child3" presStyleLbl="node1" presStyleIdx="12" presStyleCnt="19" custScaleX="177070" custScaleY="106089" custLinFactX="-11624" custLinFactNeighborX="-100000" custLinFactNeighborY="16493">
        <dgm:presLayoutVars>
          <dgm:chMax val="0"/>
          <dgm:chPref val="0"/>
        </dgm:presLayoutVars>
      </dgm:prSet>
      <dgm:spPr/>
      <dgm:t>
        <a:bodyPr/>
        <a:lstStyle/>
        <a:p>
          <a:endParaRPr lang="fr-CA"/>
        </a:p>
      </dgm:t>
    </dgm:pt>
    <dgm:pt modelId="{A8F25428-3BE0-4269-A18D-7169FAAF9E96}" type="pres">
      <dgm:prSet presAssocID="{3E425BF7-48D9-4725-8F39-466E9DCEC2DB}" presName="Accent12" presStyleCnt="0"/>
      <dgm:spPr/>
      <dgm:t>
        <a:bodyPr/>
        <a:lstStyle/>
        <a:p>
          <a:endParaRPr lang="fr-CA"/>
        </a:p>
      </dgm:t>
    </dgm:pt>
    <dgm:pt modelId="{8768D8D9-67CD-46CB-886A-EF5F822FEE3E}" type="pres">
      <dgm:prSet presAssocID="{3E425BF7-48D9-4725-8F39-466E9DCEC2DB}" presName="AccentHold1" presStyleLbl="node1" presStyleIdx="13" presStyleCnt="19" custLinFactX="-287088" custLinFactY="300000" custLinFactNeighborX="-300000" custLinFactNeighborY="347436"/>
      <dgm:spPr/>
      <dgm:t>
        <a:bodyPr/>
        <a:lstStyle/>
        <a:p>
          <a:endParaRPr lang="fr-CA"/>
        </a:p>
      </dgm:t>
    </dgm:pt>
    <dgm:pt modelId="{DE7C9BD3-46F5-412E-B51E-39EB1134B235}" type="pres">
      <dgm:prSet presAssocID="{6B825CC2-25B1-43F6-AB82-339B6E64A2DA}" presName="Child4" presStyleLbl="node1" presStyleIdx="14" presStyleCnt="19" custScaleX="164341" custLinFactNeighborX="-45969" custLinFactNeighborY="-34108">
        <dgm:presLayoutVars>
          <dgm:chMax val="0"/>
          <dgm:chPref val="0"/>
        </dgm:presLayoutVars>
      </dgm:prSet>
      <dgm:spPr/>
      <dgm:t>
        <a:bodyPr/>
        <a:lstStyle/>
        <a:p>
          <a:endParaRPr lang="fr-CA"/>
        </a:p>
      </dgm:t>
    </dgm:pt>
    <dgm:pt modelId="{53D4C086-7DAB-49B4-980A-C39E9D1019AD}" type="pres">
      <dgm:prSet presAssocID="{6B825CC2-25B1-43F6-AB82-339B6E64A2DA}" presName="Accent13" presStyleCnt="0"/>
      <dgm:spPr/>
      <dgm:t>
        <a:bodyPr/>
        <a:lstStyle/>
        <a:p>
          <a:endParaRPr lang="fr-CA"/>
        </a:p>
      </dgm:t>
    </dgm:pt>
    <dgm:pt modelId="{E10AD780-9C17-4139-8678-C25C97388242}" type="pres">
      <dgm:prSet presAssocID="{6B825CC2-25B1-43F6-AB82-339B6E64A2DA}" presName="AccentHold1" presStyleLbl="node1" presStyleIdx="15" presStyleCnt="19"/>
      <dgm:spPr/>
      <dgm:t>
        <a:bodyPr/>
        <a:lstStyle/>
        <a:p>
          <a:endParaRPr lang="fr-CA"/>
        </a:p>
      </dgm:t>
    </dgm:pt>
    <dgm:pt modelId="{9A16AED7-83AC-4CEB-91E4-3991661027F2}" type="pres">
      <dgm:prSet presAssocID="{E637E608-6E89-4828-A977-141B19E7169E}" presName="Child5" presStyleLbl="node1" presStyleIdx="16" presStyleCnt="19" custScaleX="176144">
        <dgm:presLayoutVars>
          <dgm:chMax val="0"/>
          <dgm:chPref val="0"/>
        </dgm:presLayoutVars>
      </dgm:prSet>
      <dgm:spPr/>
      <dgm:t>
        <a:bodyPr/>
        <a:lstStyle/>
        <a:p>
          <a:endParaRPr lang="fr-CA"/>
        </a:p>
      </dgm:t>
    </dgm:pt>
    <dgm:pt modelId="{5E7F773D-AF6C-4A20-9FA0-795CE91C60D5}" type="pres">
      <dgm:prSet presAssocID="{E637E608-6E89-4828-A977-141B19E7169E}" presName="Accent15" presStyleCnt="0"/>
      <dgm:spPr/>
      <dgm:t>
        <a:bodyPr/>
        <a:lstStyle/>
        <a:p>
          <a:endParaRPr lang="fr-CA"/>
        </a:p>
      </dgm:t>
    </dgm:pt>
    <dgm:pt modelId="{2C134EAE-2B96-421C-AD57-CC3490BC41B9}" type="pres">
      <dgm:prSet presAssocID="{E637E608-6E89-4828-A977-141B19E7169E}" presName="AccentHold2" presStyleLbl="node1" presStyleIdx="17" presStyleCnt="19" custLinFactX="900000" custLinFactY="100000" custLinFactNeighborX="995927" custLinFactNeighborY="135107"/>
      <dgm:spPr/>
      <dgm:t>
        <a:bodyPr/>
        <a:lstStyle/>
        <a:p>
          <a:endParaRPr lang="fr-CA"/>
        </a:p>
      </dgm:t>
    </dgm:pt>
    <dgm:pt modelId="{DCA8C480-B564-42A9-9323-DF3603C46DBA}" type="pres">
      <dgm:prSet presAssocID="{E637E608-6E89-4828-A977-141B19E7169E}" presName="Accent16" presStyleCnt="0"/>
      <dgm:spPr/>
      <dgm:t>
        <a:bodyPr/>
        <a:lstStyle/>
        <a:p>
          <a:endParaRPr lang="fr-CA"/>
        </a:p>
      </dgm:t>
    </dgm:pt>
    <dgm:pt modelId="{9BA2AFDE-06D8-456C-A3DD-F01468C2B94D}" type="pres">
      <dgm:prSet presAssocID="{E637E608-6E89-4828-A977-141B19E7169E}" presName="AccentHold3" presStyleLbl="node1" presStyleIdx="18" presStyleCnt="19" custLinFactX="-400000" custLinFactNeighborX="-412512" custLinFactNeighborY="15153"/>
      <dgm:spPr/>
      <dgm:t>
        <a:bodyPr/>
        <a:lstStyle/>
        <a:p>
          <a:endParaRPr lang="fr-CA"/>
        </a:p>
      </dgm:t>
    </dgm:pt>
  </dgm:ptLst>
  <dgm:cxnLst>
    <dgm:cxn modelId="{C6898C47-5D25-4B71-AE58-CA3052916438}" srcId="{3252DB50-61A9-4260-8182-C4212C84A37A}" destId="{20BC3BA9-0976-4D2E-B3E4-886503983012}" srcOrd="0" destOrd="0" parTransId="{05CD3831-A3AD-4BD4-91E5-052F1DEF2BD1}" sibTransId="{3792E856-470A-4108-9E47-5A0371D92B62}"/>
    <dgm:cxn modelId="{A845A212-E0F3-4102-89F2-DE146699575A}" type="presOf" srcId="{C7C3E87C-5E18-4120-BC27-F866FB94768F}" destId="{E76BE371-ED59-4908-B484-B66E38C3956B}" srcOrd="0" destOrd="0" presId="urn:microsoft.com/office/officeart/2009/3/layout/CircleRelationship"/>
    <dgm:cxn modelId="{C9D45EE6-01EF-4C4F-8B21-89FB278ABE35}" type="presOf" srcId="{72388BF7-1501-42B6-A13B-7FCFA31D7739}" destId="{2659641E-D12A-4B62-9078-A8C1907BB1A0}" srcOrd="0" destOrd="0" presId="urn:microsoft.com/office/officeart/2009/3/layout/CircleRelationship"/>
    <dgm:cxn modelId="{A024ACCE-9B01-4A35-8FDA-AE94266F5DFF}" type="presOf" srcId="{3E425BF7-48D9-4725-8F39-466E9DCEC2DB}" destId="{50EDA862-3E39-4BC2-881D-0DA05D8C32E7}" srcOrd="0" destOrd="0" presId="urn:microsoft.com/office/officeart/2009/3/layout/CircleRelationship"/>
    <dgm:cxn modelId="{D18388E9-FA5E-4CE3-A61C-25478E5EEB65}" type="presOf" srcId="{E637E608-6E89-4828-A977-141B19E7169E}" destId="{9A16AED7-83AC-4CEB-91E4-3991661027F2}" srcOrd="0" destOrd="0" presId="urn:microsoft.com/office/officeart/2009/3/layout/CircleRelationship"/>
    <dgm:cxn modelId="{8CE6F99E-CA3F-424C-89B4-5143A3278241}" srcId="{20BC3BA9-0976-4D2E-B3E4-886503983012}" destId="{3E425BF7-48D9-4725-8F39-466E9DCEC2DB}" srcOrd="2" destOrd="0" parTransId="{9032552B-6FCB-43C0-8143-B208559A893A}" sibTransId="{CF6174B3-6ABB-4EA5-BAC4-1FE1AEEC8FBD}"/>
    <dgm:cxn modelId="{CDC12713-C66E-4F6F-A737-0D88B8E0C1EC}" type="presOf" srcId="{3252DB50-61A9-4260-8182-C4212C84A37A}" destId="{7BF18496-1EB7-4AF2-9B81-4838226AFAF1}" srcOrd="0" destOrd="0" presId="urn:microsoft.com/office/officeart/2009/3/layout/CircleRelationship"/>
    <dgm:cxn modelId="{8F28ECBC-7E14-4848-B368-7BB55A08C86B}" type="presOf" srcId="{20BC3BA9-0976-4D2E-B3E4-886503983012}" destId="{DB6A7190-5631-4E79-A28C-B5BB95F64BB1}" srcOrd="0" destOrd="0" presId="urn:microsoft.com/office/officeart/2009/3/layout/CircleRelationship"/>
    <dgm:cxn modelId="{18D46D16-C3C0-428F-A557-E4C18F71F7AC}" type="presOf" srcId="{6B825CC2-25B1-43F6-AB82-339B6E64A2DA}" destId="{DE7C9BD3-46F5-412E-B51E-39EB1134B235}" srcOrd="0" destOrd="0" presId="urn:microsoft.com/office/officeart/2009/3/layout/CircleRelationship"/>
    <dgm:cxn modelId="{3BC5C394-2E1D-4BFC-8093-EF83A7B0E862}" srcId="{20BC3BA9-0976-4D2E-B3E4-886503983012}" destId="{72388BF7-1501-42B6-A13B-7FCFA31D7739}" srcOrd="0" destOrd="0" parTransId="{FEC892B4-4046-4653-982F-30391F50F965}" sibTransId="{72B32E3B-C0B8-47B4-BFA3-9A612DE9646F}"/>
    <dgm:cxn modelId="{3379CE71-D2CB-48DC-A92A-234706593862}" srcId="{20BC3BA9-0976-4D2E-B3E4-886503983012}" destId="{6B825CC2-25B1-43F6-AB82-339B6E64A2DA}" srcOrd="3" destOrd="0" parTransId="{B04BC7C3-57C7-4F51-8D4E-80B433E37396}" sibTransId="{C94E1872-8690-4A1B-A68B-AAFED464F1C6}"/>
    <dgm:cxn modelId="{D4EB7A32-4BDC-4896-ACBB-A7628FBEC16D}" srcId="{20BC3BA9-0976-4D2E-B3E4-886503983012}" destId="{C7C3E87C-5E18-4120-BC27-F866FB94768F}" srcOrd="1" destOrd="0" parTransId="{FE16F413-47B3-4F24-BEFE-A825D472F129}" sibTransId="{66863314-6ABC-4C40-AE9B-F3E3B5CF9D79}"/>
    <dgm:cxn modelId="{06D19847-23CA-460D-9789-16FE20886FA9}" srcId="{20BC3BA9-0976-4D2E-B3E4-886503983012}" destId="{E637E608-6E89-4828-A977-141B19E7169E}" srcOrd="4" destOrd="0" parTransId="{87420FA1-5EAC-4D44-B804-9C22E8367C2F}" sibTransId="{208AE323-5723-4760-B156-C12337990377}"/>
    <dgm:cxn modelId="{673388A7-2759-4DE3-8D55-5B430B988767}" type="presParOf" srcId="{7BF18496-1EB7-4AF2-9B81-4838226AFAF1}" destId="{DB6A7190-5631-4E79-A28C-B5BB95F64BB1}" srcOrd="0" destOrd="0" presId="urn:microsoft.com/office/officeart/2009/3/layout/CircleRelationship"/>
    <dgm:cxn modelId="{7265F68D-EFFD-40ED-A340-CE0253CB4231}" type="presParOf" srcId="{7BF18496-1EB7-4AF2-9B81-4838226AFAF1}" destId="{D1A7428E-002E-43FE-BA7C-AD063BE1AB3A}" srcOrd="1" destOrd="0" presId="urn:microsoft.com/office/officeart/2009/3/layout/CircleRelationship"/>
    <dgm:cxn modelId="{443872E6-B2D5-40E3-AE2B-7298D68AB80E}" type="presParOf" srcId="{7BF18496-1EB7-4AF2-9B81-4838226AFAF1}" destId="{A5A73800-1DC7-468B-8190-C9CCC6A6898F}" srcOrd="2" destOrd="0" presId="urn:microsoft.com/office/officeart/2009/3/layout/CircleRelationship"/>
    <dgm:cxn modelId="{443F9AC0-C433-4147-9672-5AE3ADB03CE7}" type="presParOf" srcId="{7BF18496-1EB7-4AF2-9B81-4838226AFAF1}" destId="{B8A9CF73-6C8E-4B3D-902E-C38C6C2F104B}" srcOrd="3" destOrd="0" presId="urn:microsoft.com/office/officeart/2009/3/layout/CircleRelationship"/>
    <dgm:cxn modelId="{CF70197D-12AD-4D76-A496-9E911B6F548E}" type="presParOf" srcId="{7BF18496-1EB7-4AF2-9B81-4838226AFAF1}" destId="{8A219DDA-ADA4-4F39-A688-AD2C73F89111}" srcOrd="4" destOrd="0" presId="urn:microsoft.com/office/officeart/2009/3/layout/CircleRelationship"/>
    <dgm:cxn modelId="{B28EAC30-8EEC-41C9-8171-7268219D3DB9}" type="presParOf" srcId="{7BF18496-1EB7-4AF2-9B81-4838226AFAF1}" destId="{D22DEB22-4202-474A-A8CC-95AFD6C481EF}" srcOrd="5" destOrd="0" presId="urn:microsoft.com/office/officeart/2009/3/layout/CircleRelationship"/>
    <dgm:cxn modelId="{8158E58C-07BC-484C-88FC-9CEDDBCC6FAB}" type="presParOf" srcId="{7BF18496-1EB7-4AF2-9B81-4838226AFAF1}" destId="{2659641E-D12A-4B62-9078-A8C1907BB1A0}" srcOrd="6" destOrd="0" presId="urn:microsoft.com/office/officeart/2009/3/layout/CircleRelationship"/>
    <dgm:cxn modelId="{AF2C92BA-8FCE-4C84-906D-991595661657}" type="presParOf" srcId="{7BF18496-1EB7-4AF2-9B81-4838226AFAF1}" destId="{DE5CB274-0673-4E93-A4E9-E1B126492000}" srcOrd="7" destOrd="0" presId="urn:microsoft.com/office/officeart/2009/3/layout/CircleRelationship"/>
    <dgm:cxn modelId="{E4358A9C-0B32-4B7C-82CB-244123B55BF4}" type="presParOf" srcId="{DE5CB274-0673-4E93-A4E9-E1B126492000}" destId="{356F0D34-CE06-491F-9019-29C5923EF3B3}" srcOrd="0" destOrd="0" presId="urn:microsoft.com/office/officeart/2009/3/layout/CircleRelationship"/>
    <dgm:cxn modelId="{4D1FFDD1-E69D-4C53-8569-12ECD2BC62EF}" type="presParOf" srcId="{7BF18496-1EB7-4AF2-9B81-4838226AFAF1}" destId="{41FBBD1E-ECB9-4C91-8E2A-B19EAAA30C37}" srcOrd="8" destOrd="0" presId="urn:microsoft.com/office/officeart/2009/3/layout/CircleRelationship"/>
    <dgm:cxn modelId="{9D4DE80F-6676-44D6-A1A7-CA28824C080A}" type="presParOf" srcId="{41FBBD1E-ECB9-4C91-8E2A-B19EAAA30C37}" destId="{9AA2957E-15C7-4785-9C08-C89858A7FA62}" srcOrd="0" destOrd="0" presId="urn:microsoft.com/office/officeart/2009/3/layout/CircleRelationship"/>
    <dgm:cxn modelId="{96A43F8A-2008-4F39-A13A-96688AF0B993}" type="presParOf" srcId="{7BF18496-1EB7-4AF2-9B81-4838226AFAF1}" destId="{E76BE371-ED59-4908-B484-B66E38C3956B}" srcOrd="9" destOrd="0" presId="urn:microsoft.com/office/officeart/2009/3/layout/CircleRelationship"/>
    <dgm:cxn modelId="{77594FDD-24FC-4DA7-AAD5-3033D68DBAF0}" type="presParOf" srcId="{7BF18496-1EB7-4AF2-9B81-4838226AFAF1}" destId="{20CDB9EF-65FA-4970-9979-220BFB54584A}" srcOrd="10" destOrd="0" presId="urn:microsoft.com/office/officeart/2009/3/layout/CircleRelationship"/>
    <dgm:cxn modelId="{E43CD814-2050-4499-B36E-B7A34F008CA5}" type="presParOf" srcId="{20CDB9EF-65FA-4970-9979-220BFB54584A}" destId="{9D0CE4FB-333A-42C6-B277-28D21C792783}" srcOrd="0" destOrd="0" presId="urn:microsoft.com/office/officeart/2009/3/layout/CircleRelationship"/>
    <dgm:cxn modelId="{BFCC25A5-39A5-43CC-9F92-074E02B4CC8C}" type="presParOf" srcId="{7BF18496-1EB7-4AF2-9B81-4838226AFAF1}" destId="{A8B5B72B-D57C-48DA-8708-DCDF4A3B213E}" srcOrd="11" destOrd="0" presId="urn:microsoft.com/office/officeart/2009/3/layout/CircleRelationship"/>
    <dgm:cxn modelId="{5F6C9960-93D0-4899-9B0C-B9574AD48200}" type="presParOf" srcId="{A8B5B72B-D57C-48DA-8708-DCDF4A3B213E}" destId="{E228A9CB-3D7B-4795-831A-1C4292D9F4C6}" srcOrd="0" destOrd="0" presId="urn:microsoft.com/office/officeart/2009/3/layout/CircleRelationship"/>
    <dgm:cxn modelId="{DE2F0C96-29C1-48E7-B434-542CF8B324A9}" type="presParOf" srcId="{7BF18496-1EB7-4AF2-9B81-4838226AFAF1}" destId="{29A2BD5F-292C-4D52-BC7F-481FA1177A85}" srcOrd="12" destOrd="0" presId="urn:microsoft.com/office/officeart/2009/3/layout/CircleRelationship"/>
    <dgm:cxn modelId="{67493840-0B32-48DE-ADC7-A4C8785FA25E}" type="presParOf" srcId="{29A2BD5F-292C-4D52-BC7F-481FA1177A85}" destId="{A390D0BA-2C48-45E9-867A-4ACF973AC161}" srcOrd="0" destOrd="0" presId="urn:microsoft.com/office/officeart/2009/3/layout/CircleRelationship"/>
    <dgm:cxn modelId="{E0BC9491-CD83-4A1A-9F2A-CF381A368DDE}" type="presParOf" srcId="{7BF18496-1EB7-4AF2-9B81-4838226AFAF1}" destId="{50EDA862-3E39-4BC2-881D-0DA05D8C32E7}" srcOrd="13" destOrd="0" presId="urn:microsoft.com/office/officeart/2009/3/layout/CircleRelationship"/>
    <dgm:cxn modelId="{C1E56735-61BE-4D51-A222-1177B653CDE6}" type="presParOf" srcId="{7BF18496-1EB7-4AF2-9B81-4838226AFAF1}" destId="{A8F25428-3BE0-4269-A18D-7169FAAF9E96}" srcOrd="14" destOrd="0" presId="urn:microsoft.com/office/officeart/2009/3/layout/CircleRelationship"/>
    <dgm:cxn modelId="{690C5266-1313-4659-A3A1-D45E28787C68}" type="presParOf" srcId="{A8F25428-3BE0-4269-A18D-7169FAAF9E96}" destId="{8768D8D9-67CD-46CB-886A-EF5F822FEE3E}" srcOrd="0" destOrd="0" presId="urn:microsoft.com/office/officeart/2009/3/layout/CircleRelationship"/>
    <dgm:cxn modelId="{E7DE6F1E-E2C5-4C29-8D81-96DE8F6571BC}" type="presParOf" srcId="{7BF18496-1EB7-4AF2-9B81-4838226AFAF1}" destId="{DE7C9BD3-46F5-412E-B51E-39EB1134B235}" srcOrd="15" destOrd="0" presId="urn:microsoft.com/office/officeart/2009/3/layout/CircleRelationship"/>
    <dgm:cxn modelId="{0FAF36C1-7467-4CD2-ADC0-5283547BC1A2}" type="presParOf" srcId="{7BF18496-1EB7-4AF2-9B81-4838226AFAF1}" destId="{53D4C086-7DAB-49B4-980A-C39E9D1019AD}" srcOrd="16" destOrd="0" presId="urn:microsoft.com/office/officeart/2009/3/layout/CircleRelationship"/>
    <dgm:cxn modelId="{FC1EBD28-AF7F-41F1-888B-F546ADCC026C}" type="presParOf" srcId="{53D4C086-7DAB-49B4-980A-C39E9D1019AD}" destId="{E10AD780-9C17-4139-8678-C25C97388242}" srcOrd="0" destOrd="0" presId="urn:microsoft.com/office/officeart/2009/3/layout/CircleRelationship"/>
    <dgm:cxn modelId="{28CDDE29-E920-4964-85B2-07DAD1DEFA25}" type="presParOf" srcId="{7BF18496-1EB7-4AF2-9B81-4838226AFAF1}" destId="{9A16AED7-83AC-4CEB-91E4-3991661027F2}" srcOrd="17" destOrd="0" presId="urn:microsoft.com/office/officeart/2009/3/layout/CircleRelationship"/>
    <dgm:cxn modelId="{5817241E-2692-46C5-96C0-94DBAD9B3188}" type="presParOf" srcId="{7BF18496-1EB7-4AF2-9B81-4838226AFAF1}" destId="{5E7F773D-AF6C-4A20-9FA0-795CE91C60D5}" srcOrd="18" destOrd="0" presId="urn:microsoft.com/office/officeart/2009/3/layout/CircleRelationship"/>
    <dgm:cxn modelId="{9EA12D1D-CB81-4BFF-A955-FB0845DDA0D3}" type="presParOf" srcId="{5E7F773D-AF6C-4A20-9FA0-795CE91C60D5}" destId="{2C134EAE-2B96-421C-AD57-CC3490BC41B9}" srcOrd="0" destOrd="0" presId="urn:microsoft.com/office/officeart/2009/3/layout/CircleRelationship"/>
    <dgm:cxn modelId="{941FE913-77C9-40CD-837A-CD4C63D8835E}" type="presParOf" srcId="{7BF18496-1EB7-4AF2-9B81-4838226AFAF1}" destId="{DCA8C480-B564-42A9-9323-DF3603C46DBA}" srcOrd="19" destOrd="0" presId="urn:microsoft.com/office/officeart/2009/3/layout/CircleRelationship"/>
    <dgm:cxn modelId="{0FA9CC15-1C3D-4765-9DC1-3BC5E8432A26}" type="presParOf" srcId="{DCA8C480-B564-42A9-9323-DF3603C46DBA}" destId="{9BA2AFDE-06D8-456C-A3DD-F01468C2B94D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A7190-5631-4E79-A28C-B5BB95F64BB1}">
      <dsp:nvSpPr>
        <dsp:cNvPr id="0" name=""/>
        <dsp:cNvSpPr/>
      </dsp:nvSpPr>
      <dsp:spPr>
        <a:xfrm>
          <a:off x="1436539" y="740025"/>
          <a:ext cx="2670282" cy="244734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800" kern="1200" dirty="0" smtClean="0">
              <a:solidFill>
                <a:srgbClr val="000000"/>
              </a:solidFill>
            </a:rPr>
            <a:t>Entreprises du secteur (donneurs d’ordre et sous-traitants)</a:t>
          </a:r>
          <a:endParaRPr lang="fr-CA" sz="1800" kern="1200" dirty="0">
            <a:solidFill>
              <a:srgbClr val="000000"/>
            </a:solidFill>
          </a:endParaRPr>
        </a:p>
      </dsp:txBody>
      <dsp:txXfrm>
        <a:off x="1827593" y="1098431"/>
        <a:ext cx="1888174" cy="1730537"/>
      </dsp:txXfrm>
    </dsp:sp>
    <dsp:sp modelId="{D1A7428E-002E-43FE-BA7C-AD063BE1AB3A}">
      <dsp:nvSpPr>
        <dsp:cNvPr id="0" name=""/>
        <dsp:cNvSpPr/>
      </dsp:nvSpPr>
      <dsp:spPr>
        <a:xfrm>
          <a:off x="2350164" y="3019672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A73800-1DC7-468B-8190-C9CCC6A6898F}">
      <dsp:nvSpPr>
        <dsp:cNvPr id="0" name=""/>
        <dsp:cNvSpPr/>
      </dsp:nvSpPr>
      <dsp:spPr>
        <a:xfrm>
          <a:off x="2844315" y="3600399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72"/>
                <a:satOff val="279"/>
                <a:lumOff val="1434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472"/>
                <a:satOff val="279"/>
                <a:lumOff val="1434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472"/>
                <a:satOff val="279"/>
                <a:lumOff val="143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A9CF73-6C8E-4B3D-902E-C38C6C2F104B}">
      <dsp:nvSpPr>
        <dsp:cNvPr id="0" name=""/>
        <dsp:cNvSpPr/>
      </dsp:nvSpPr>
      <dsp:spPr>
        <a:xfrm>
          <a:off x="3143839" y="3384377"/>
          <a:ext cx="265048" cy="26545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944"/>
                <a:satOff val="559"/>
                <a:lumOff val="2869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944"/>
                <a:satOff val="559"/>
                <a:lumOff val="2869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944"/>
                <a:satOff val="559"/>
                <a:lumOff val="2869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219DDA-ADA4-4F39-A688-AD2C73F89111}">
      <dsp:nvSpPr>
        <dsp:cNvPr id="0" name=""/>
        <dsp:cNvSpPr/>
      </dsp:nvSpPr>
      <dsp:spPr>
        <a:xfrm>
          <a:off x="252028" y="920089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416"/>
                <a:satOff val="838"/>
                <a:lumOff val="4303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1416"/>
                <a:satOff val="838"/>
                <a:lumOff val="4303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1416"/>
                <a:satOff val="838"/>
                <a:lumOff val="4303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2DEB22-4202-474A-A8CC-95AFD6C481EF}">
      <dsp:nvSpPr>
        <dsp:cNvPr id="0" name=""/>
        <dsp:cNvSpPr/>
      </dsp:nvSpPr>
      <dsp:spPr>
        <a:xfrm>
          <a:off x="5292588" y="2808311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888"/>
                <a:satOff val="1118"/>
                <a:lumOff val="5738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1888"/>
                <a:satOff val="1118"/>
                <a:lumOff val="5738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1888"/>
                <a:satOff val="1118"/>
                <a:lumOff val="5738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59641E-D12A-4B62-9078-A8C1907BB1A0}">
      <dsp:nvSpPr>
        <dsp:cNvPr id="0" name=""/>
        <dsp:cNvSpPr/>
      </dsp:nvSpPr>
      <dsp:spPr>
        <a:xfrm>
          <a:off x="11910" y="1049280"/>
          <a:ext cx="1696676" cy="14591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361"/>
                <a:satOff val="1397"/>
                <a:lumOff val="7172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2361"/>
                <a:satOff val="1397"/>
                <a:lumOff val="7172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2361"/>
                <a:satOff val="1397"/>
                <a:lumOff val="7172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rgbClr val="000000"/>
              </a:solidFill>
            </a:rPr>
            <a:t>Industries connexes (sous-traitants et fournisseurs)</a:t>
          </a:r>
          <a:endParaRPr lang="fr-CA" sz="1200" kern="1200" dirty="0">
            <a:solidFill>
              <a:srgbClr val="000000"/>
            </a:solidFill>
          </a:endParaRPr>
        </a:p>
      </dsp:txBody>
      <dsp:txXfrm>
        <a:off x="260382" y="1262967"/>
        <a:ext cx="1199732" cy="1031772"/>
      </dsp:txXfrm>
    </dsp:sp>
    <dsp:sp modelId="{356F0D34-CE06-491F-9019-29C5923EF3B3}">
      <dsp:nvSpPr>
        <dsp:cNvPr id="0" name=""/>
        <dsp:cNvSpPr/>
      </dsp:nvSpPr>
      <dsp:spPr>
        <a:xfrm>
          <a:off x="180020" y="289004"/>
          <a:ext cx="265048" cy="26545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833"/>
                <a:satOff val="1677"/>
                <a:lumOff val="8606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2833"/>
                <a:satOff val="1677"/>
                <a:lumOff val="8606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2833"/>
                <a:satOff val="1677"/>
                <a:lumOff val="8606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A2957E-15C7-4785-9C08-C89858A7FA62}">
      <dsp:nvSpPr>
        <dsp:cNvPr id="0" name=""/>
        <dsp:cNvSpPr/>
      </dsp:nvSpPr>
      <dsp:spPr>
        <a:xfrm>
          <a:off x="987791" y="2592289"/>
          <a:ext cx="479238" cy="47934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305"/>
                <a:satOff val="1956"/>
                <a:lumOff val="10041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3305"/>
                <a:satOff val="1956"/>
                <a:lumOff val="10041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3305"/>
                <a:satOff val="1956"/>
                <a:lumOff val="10041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BE371-ED59-4908-B484-B66E38C3956B}">
      <dsp:nvSpPr>
        <dsp:cNvPr id="0" name=""/>
        <dsp:cNvSpPr/>
      </dsp:nvSpPr>
      <dsp:spPr>
        <a:xfrm>
          <a:off x="3742413" y="1656183"/>
          <a:ext cx="1923264" cy="111358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3777"/>
                <a:satOff val="2236"/>
                <a:lumOff val="11475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3777"/>
                <a:satOff val="2236"/>
                <a:lumOff val="11475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3777"/>
                <a:satOff val="2236"/>
                <a:lumOff val="11475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rgbClr val="000000"/>
              </a:solidFill>
            </a:rPr>
            <a:t>Institutions d’enseignement</a:t>
          </a:r>
          <a:endParaRPr lang="fr-CA" sz="1200" kern="1200" dirty="0">
            <a:solidFill>
              <a:srgbClr val="000000"/>
            </a:solidFill>
          </a:endParaRPr>
        </a:p>
      </dsp:txBody>
      <dsp:txXfrm>
        <a:off x="4024068" y="1819264"/>
        <a:ext cx="1359954" cy="787422"/>
      </dsp:txXfrm>
    </dsp:sp>
    <dsp:sp modelId="{9D0CE4FB-333A-42C6-B277-28D21C792783}">
      <dsp:nvSpPr>
        <dsp:cNvPr id="0" name=""/>
        <dsp:cNvSpPr/>
      </dsp:nvSpPr>
      <dsp:spPr>
        <a:xfrm>
          <a:off x="3011315" y="3888431"/>
          <a:ext cx="265048" cy="26545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249"/>
                <a:satOff val="2515"/>
                <a:lumOff val="12910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4249"/>
                <a:satOff val="2515"/>
                <a:lumOff val="12910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4249"/>
                <a:satOff val="2515"/>
                <a:lumOff val="1291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8A9CB-3D7B-4795-831A-1C4292D9F4C6}">
      <dsp:nvSpPr>
        <dsp:cNvPr id="0" name=""/>
        <dsp:cNvSpPr/>
      </dsp:nvSpPr>
      <dsp:spPr>
        <a:xfrm>
          <a:off x="780902" y="3066541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4721"/>
                <a:satOff val="2794"/>
                <a:lumOff val="14344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4721"/>
                <a:satOff val="2794"/>
                <a:lumOff val="14344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4721"/>
                <a:satOff val="2794"/>
                <a:lumOff val="1434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90D0BA-2C48-45E9-867A-4ACF973AC161}">
      <dsp:nvSpPr>
        <dsp:cNvPr id="0" name=""/>
        <dsp:cNvSpPr/>
      </dsp:nvSpPr>
      <dsp:spPr>
        <a:xfrm>
          <a:off x="608916" y="2736305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5193"/>
                <a:satOff val="3074"/>
                <a:lumOff val="15778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5193"/>
                <a:satOff val="3074"/>
                <a:lumOff val="15778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5193"/>
                <a:satOff val="3074"/>
                <a:lumOff val="15778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EDA862-3E39-4BC2-881D-0DA05D8C32E7}">
      <dsp:nvSpPr>
        <dsp:cNvPr id="0" name=""/>
        <dsp:cNvSpPr/>
      </dsp:nvSpPr>
      <dsp:spPr>
        <a:xfrm>
          <a:off x="3246462" y="2592287"/>
          <a:ext cx="1716225" cy="102836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5665"/>
                <a:satOff val="3353"/>
                <a:lumOff val="17213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5665"/>
                <a:satOff val="3353"/>
                <a:lumOff val="17213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5665"/>
                <a:satOff val="3353"/>
                <a:lumOff val="17213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rgbClr val="000000"/>
              </a:solidFill>
            </a:rPr>
            <a:t>Institutions de recherche</a:t>
          </a:r>
          <a:endParaRPr lang="fr-CA" sz="1200" kern="1200" dirty="0">
            <a:solidFill>
              <a:srgbClr val="000000"/>
            </a:solidFill>
          </a:endParaRPr>
        </a:p>
      </dsp:txBody>
      <dsp:txXfrm>
        <a:off x="3497797" y="2742888"/>
        <a:ext cx="1213555" cy="727167"/>
      </dsp:txXfrm>
    </dsp:sp>
    <dsp:sp modelId="{8768D8D9-67CD-46CB-886A-EF5F822FEE3E}">
      <dsp:nvSpPr>
        <dsp:cNvPr id="0" name=""/>
        <dsp:cNvSpPr/>
      </dsp:nvSpPr>
      <dsp:spPr>
        <a:xfrm>
          <a:off x="3300203" y="3672408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6137"/>
                <a:satOff val="3633"/>
                <a:lumOff val="18647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6137"/>
                <a:satOff val="3633"/>
                <a:lumOff val="18647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6137"/>
                <a:satOff val="3633"/>
                <a:lumOff val="18647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C9BD3-46F5-412E-B51E-39EB1134B235}">
      <dsp:nvSpPr>
        <dsp:cNvPr id="0" name=""/>
        <dsp:cNvSpPr/>
      </dsp:nvSpPr>
      <dsp:spPr>
        <a:xfrm>
          <a:off x="1162472" y="2960890"/>
          <a:ext cx="1592851" cy="9693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6609"/>
                <a:satOff val="3912"/>
                <a:lumOff val="20081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6609"/>
                <a:satOff val="3912"/>
                <a:lumOff val="20081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6609"/>
                <a:satOff val="3912"/>
                <a:lumOff val="20081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rgbClr val="000000"/>
              </a:solidFill>
            </a:rPr>
            <a:t>Institutions de financement</a:t>
          </a:r>
          <a:endParaRPr lang="fr-CA" sz="1200" kern="1200" dirty="0">
            <a:solidFill>
              <a:srgbClr val="000000"/>
            </a:solidFill>
          </a:endParaRPr>
        </a:p>
      </dsp:txBody>
      <dsp:txXfrm>
        <a:off x="1395740" y="3102847"/>
        <a:ext cx="1126315" cy="685431"/>
      </dsp:txXfrm>
    </dsp:sp>
    <dsp:sp modelId="{E10AD780-9C17-4139-8678-C25C97388242}">
      <dsp:nvSpPr>
        <dsp:cNvPr id="0" name=""/>
        <dsp:cNvSpPr/>
      </dsp:nvSpPr>
      <dsp:spPr>
        <a:xfrm>
          <a:off x="2785391" y="3258706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7082"/>
                <a:satOff val="4192"/>
                <a:lumOff val="21516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7082"/>
                <a:satOff val="4192"/>
                <a:lumOff val="21516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7082"/>
                <a:satOff val="4192"/>
                <a:lumOff val="21516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6AED7-83AC-4CEB-91E4-3991661027F2}">
      <dsp:nvSpPr>
        <dsp:cNvPr id="0" name=""/>
        <dsp:cNvSpPr/>
      </dsp:nvSpPr>
      <dsp:spPr>
        <a:xfrm>
          <a:off x="2475066" y="0"/>
          <a:ext cx="1707250" cy="9693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7554"/>
                <a:satOff val="4471"/>
                <a:lumOff val="22950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7554"/>
                <a:satOff val="4471"/>
                <a:lumOff val="22950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7554"/>
                <a:satOff val="4471"/>
                <a:lumOff val="2295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kern="1200" dirty="0" smtClean="0">
              <a:solidFill>
                <a:srgbClr val="000000"/>
              </a:solidFill>
            </a:rPr>
            <a:t>Autorités publiques locales</a:t>
          </a:r>
          <a:endParaRPr lang="fr-CA" sz="1200" kern="1200" dirty="0">
            <a:solidFill>
              <a:srgbClr val="000000"/>
            </a:solidFill>
          </a:endParaRPr>
        </a:p>
      </dsp:txBody>
      <dsp:txXfrm>
        <a:off x="2725087" y="141957"/>
        <a:ext cx="1207208" cy="685431"/>
      </dsp:txXfrm>
    </dsp:sp>
    <dsp:sp modelId="{2C134EAE-2B96-421C-AD57-CC3490BC41B9}">
      <dsp:nvSpPr>
        <dsp:cNvPr id="0" name=""/>
        <dsp:cNvSpPr/>
      </dsp:nvSpPr>
      <dsp:spPr>
        <a:xfrm>
          <a:off x="5292588" y="1502521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8026"/>
                <a:satOff val="4751"/>
                <a:lumOff val="24385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8026"/>
                <a:satOff val="4751"/>
                <a:lumOff val="24385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8026"/>
                <a:satOff val="4751"/>
                <a:lumOff val="24385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2AFDE-06D8-456C-A3DD-F01468C2B94D}">
      <dsp:nvSpPr>
        <dsp:cNvPr id="0" name=""/>
        <dsp:cNvSpPr/>
      </dsp:nvSpPr>
      <dsp:spPr>
        <a:xfrm>
          <a:off x="2325140" y="267726"/>
          <a:ext cx="192184" cy="1921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8498"/>
                <a:satOff val="5030"/>
                <a:lumOff val="25819"/>
                <a:alphaOff val="0"/>
                <a:shade val="58000"/>
                <a:satMod val="150000"/>
              </a:schemeClr>
            </a:gs>
            <a:gs pos="72000">
              <a:schemeClr val="accent2">
                <a:shade val="80000"/>
                <a:hueOff val="8498"/>
                <a:satOff val="5030"/>
                <a:lumOff val="25819"/>
                <a:alphaOff val="0"/>
                <a:tint val="90000"/>
                <a:satMod val="135000"/>
              </a:schemeClr>
            </a:gs>
            <a:gs pos="100000">
              <a:schemeClr val="accent2">
                <a:shade val="80000"/>
                <a:hueOff val="8498"/>
                <a:satOff val="5030"/>
                <a:lumOff val="25819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1945578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ctr"/>
            <a:r>
              <a:rPr lang="fr-CA" b="1" dirty="0" smtClean="0"/>
              <a:t>Institut de recherche sur les PME</a:t>
            </a:r>
          </a:p>
          <a:p>
            <a:pPr algn="ctr"/>
            <a:r>
              <a:rPr lang="fr-CA" sz="1100" dirty="0" smtClean="0"/>
              <a:t>Novembre 2012</a:t>
            </a:r>
            <a:endParaRPr lang="fr-CA" sz="11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A" dirty="0" smtClean="0"/>
              <a:t>© INRPME 2012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D45D7-E68A-4D3C-A6F1-BB16B43D36A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258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2FD8-E03F-4FC6-AB40-74515C9D0404}" type="datetimeFigureOut">
              <a:rPr lang="fr-CA" smtClean="0"/>
              <a:pPr/>
              <a:t>2019-03-17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2E1D-ED40-4D7F-AA69-2D73219BD91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344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340768"/>
            <a:ext cx="4752528" cy="1800200"/>
          </a:xfrm>
        </p:spPr>
        <p:txBody>
          <a:bodyPr>
            <a:noAutofit/>
          </a:bodyPr>
          <a:lstStyle>
            <a:lvl1pPr algn="l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5517232"/>
            <a:ext cx="3528392" cy="64807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dirty="0"/>
          </a:p>
        </p:txBody>
      </p:sp>
      <p:pic>
        <p:nvPicPr>
          <p:cNvPr id="15" name="Image 14" descr="Logo INRP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20272" y="116632"/>
            <a:ext cx="1999518" cy="1440000"/>
          </a:xfrm>
          <a:prstGeom prst="rect">
            <a:avLst/>
          </a:prstGeom>
        </p:spPr>
      </p:pic>
      <p:pic>
        <p:nvPicPr>
          <p:cNvPr id="17" name="Image 16" descr="Logo qq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6453336"/>
            <a:ext cx="1112116" cy="36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3657600" cy="228600"/>
          </a:xfrm>
        </p:spPr>
        <p:txBody>
          <a:bodyPr/>
          <a:lstStyle>
            <a:lvl1pPr>
              <a:defRPr b="0" baseline="0">
                <a:effectLst/>
                <a:latin typeface="Candara" panose="020E0502030303020204" pitchFamily="34" charset="0"/>
              </a:defRPr>
            </a:lvl1pPr>
          </a:lstStyle>
          <a:p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fr-FR" dirty="0" smtClean="0"/>
              <a:t>Cliquez pour modifier le style du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1956" y="6453336"/>
            <a:ext cx="4704060" cy="389508"/>
          </a:xfrm>
        </p:spPr>
        <p:txBody>
          <a:bodyPr/>
          <a:lstStyle>
            <a:lvl1pPr>
              <a:defRPr sz="1400" baseline="0"/>
            </a:lvl1pPr>
          </a:lstStyle>
          <a:p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fr-FR" dirty="0" smtClean="0"/>
              <a:t>Cliquez pour modifier le style du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36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0344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10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defRPr>
            </a:lvl1pPr>
          </a:lstStyle>
          <a:p>
            <a:endParaRPr lang="fr-B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924944"/>
            <a:ext cx="7128792" cy="1296144"/>
          </a:xfrm>
        </p:spPr>
        <p:txBody>
          <a:bodyPr/>
          <a:lstStyle/>
          <a:p>
            <a:r>
              <a:rPr lang="fr-CA" b="1" dirty="0" smtClean="0">
                <a:solidFill>
                  <a:srgbClr val="000000"/>
                </a:solidFill>
              </a:rPr>
              <a:t>Une réflexion sur le « </a:t>
            </a:r>
            <a:r>
              <a:rPr lang="fr-CA" b="1" dirty="0" err="1" smtClean="0">
                <a:solidFill>
                  <a:srgbClr val="000000"/>
                </a:solidFill>
              </a:rPr>
              <a:t>orgware</a:t>
            </a:r>
            <a:r>
              <a:rPr lang="fr-CA" b="1" dirty="0" smtClean="0">
                <a:solidFill>
                  <a:srgbClr val="000000"/>
                </a:solidFill>
              </a:rPr>
              <a:t> »</a:t>
            </a:r>
            <a:endParaRPr lang="fr-CA" b="1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59632" y="139279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A" sz="2200" b="1" dirty="0" smtClean="0">
                <a:solidFill>
                  <a:schemeClr val="tx2"/>
                </a:solidFill>
              </a:rPr>
              <a:t>Comité </a:t>
            </a:r>
            <a:r>
              <a:rPr lang="fr-CA" sz="2200" b="1" dirty="0">
                <a:solidFill>
                  <a:schemeClr val="tx2"/>
                </a:solidFill>
              </a:rPr>
              <a:t>emploi local de la MRC du Kamouraska  </a:t>
            </a:r>
            <a:r>
              <a:rPr lang="fr-CA" sz="2200" b="1" dirty="0" smtClean="0">
                <a:solidFill>
                  <a:schemeClr val="tx2"/>
                </a:solidFill>
              </a:rPr>
              <a:t>- Mars 2019 </a:t>
            </a:r>
            <a:endParaRPr lang="fr-CA" sz="2200" b="1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31640" y="4653136"/>
            <a:ext cx="56886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0000"/>
                </a:solidFill>
              </a:rPr>
              <a:t>Frédéric Laurin, </a:t>
            </a:r>
            <a:r>
              <a:rPr lang="fr-CA" b="1" dirty="0" err="1">
                <a:solidFill>
                  <a:srgbClr val="000000"/>
                </a:solidFill>
              </a:rPr>
              <a:t>Ph.D</a:t>
            </a:r>
            <a:r>
              <a:rPr lang="fr-CA" b="1" dirty="0">
                <a:solidFill>
                  <a:srgbClr val="000000"/>
                </a:solidFill>
              </a:rPr>
              <a:t>. en économie</a:t>
            </a:r>
          </a:p>
          <a:p>
            <a:pPr lvl="1"/>
            <a:r>
              <a:rPr lang="fr-CA" sz="1600" dirty="0">
                <a:solidFill>
                  <a:srgbClr val="000000"/>
                </a:solidFill>
              </a:rPr>
              <a:t>Professeur d’économie | École de </a:t>
            </a:r>
            <a:r>
              <a:rPr lang="fr-CA" sz="1600" dirty="0" smtClean="0">
                <a:solidFill>
                  <a:srgbClr val="000000"/>
                </a:solidFill>
              </a:rPr>
              <a:t>gestion UQTR</a:t>
            </a:r>
            <a:endParaRPr lang="fr-CA" sz="1600" dirty="0">
              <a:solidFill>
                <a:srgbClr val="000000"/>
              </a:solidFill>
            </a:endParaRPr>
          </a:p>
          <a:p>
            <a:pPr lvl="1"/>
            <a:r>
              <a:rPr lang="fr-CA" sz="1600" dirty="0">
                <a:solidFill>
                  <a:srgbClr val="000000"/>
                </a:solidFill>
              </a:rPr>
              <a:t>Chercheur à l’Institut de recherche sur les PME</a:t>
            </a:r>
          </a:p>
          <a:p>
            <a:pPr lvl="1"/>
            <a:r>
              <a:rPr lang="fr-CA" sz="1600" dirty="0">
                <a:solidFill>
                  <a:srgbClr val="000000"/>
                </a:solidFill>
              </a:rPr>
              <a:t>Département de Finance et d’Économie </a:t>
            </a:r>
            <a:endParaRPr lang="fr-CA" sz="1600" dirty="0" smtClean="0">
              <a:solidFill>
                <a:srgbClr val="000000"/>
              </a:solidFill>
            </a:endParaRPr>
          </a:p>
          <a:p>
            <a:pPr lvl="1"/>
            <a:r>
              <a:rPr lang="fr-CA" sz="1600" dirty="0" smtClean="0">
                <a:solidFill>
                  <a:schemeClr val="accent1"/>
                </a:solidFill>
              </a:rPr>
              <a:t>fredericlaurin.com</a:t>
            </a:r>
            <a:r>
              <a:rPr lang="fr-CA" sz="1600" dirty="0" smtClean="0">
                <a:solidFill>
                  <a:srgbClr val="000000"/>
                </a:solidFill>
              </a:rPr>
              <a:t> </a:t>
            </a:r>
            <a:r>
              <a:rPr lang="fr-CA" sz="1600" dirty="0" smtClean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fr-CA" sz="1600" dirty="0" smtClean="0">
                <a:solidFill>
                  <a:srgbClr val="000000"/>
                </a:solidFill>
              </a:rPr>
              <a:t> Twitter</a:t>
            </a:r>
            <a:r>
              <a:rPr lang="fr-CA" sz="1600" dirty="0">
                <a:solidFill>
                  <a:srgbClr val="000000"/>
                </a:solidFill>
              </a:rPr>
              <a:t>: @</a:t>
            </a:r>
            <a:r>
              <a:rPr lang="fr-CA" sz="1600" dirty="0" err="1" smtClean="0">
                <a:solidFill>
                  <a:srgbClr val="000000"/>
                </a:solidFill>
              </a:rPr>
              <a:t>fredericlaurin</a:t>
            </a:r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336076" y="1124744"/>
            <a:ext cx="489210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800" i="1" cap="none" dirty="0" smtClean="0">
                <a:solidFill>
                  <a:srgbClr val="000000"/>
                </a:solidFill>
              </a:rPr>
              <a:t>Attraction de la main-d’œuvre et marketing territorial: </a:t>
            </a:r>
            <a:endParaRPr lang="fr-CA" sz="2800" i="1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179512" y="2586801"/>
            <a:ext cx="8640960" cy="4010551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907704" y="116632"/>
            <a:ext cx="7211144" cy="79208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Le capital social et réseaux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75656" y="1130627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Le capital social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1680" y="175580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000000"/>
                </a:solidFill>
              </a:rPr>
              <a:t>Le capital social et les réseaux n’apparaissent pas spontanément.</a:t>
            </a:r>
            <a:endParaRPr lang="fr-CA" sz="2400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08456" y="2770137"/>
            <a:ext cx="4353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rgbClr val="9435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 entrepreneuriale</a:t>
            </a:r>
            <a:endParaRPr lang="fr-CA" sz="3600" b="1" dirty="0">
              <a:solidFill>
                <a:srgbClr val="9435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894046" y="396902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</a:t>
            </a:r>
            <a:endParaRPr lang="fr-CA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5576" y="4433331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Réciprocité</a:t>
            </a:r>
            <a:endParaRPr lang="fr-CA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75928" y="573286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Confiance</a:t>
            </a:r>
            <a:endParaRPr lang="fr-CA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157243" y="4883378"/>
            <a:ext cx="400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Encouragement</a:t>
            </a:r>
            <a:endParaRPr lang="fr-CA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11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cxnSp>
        <p:nvCxnSpPr>
          <p:cNvPr id="3" name="Connecteur droit 2"/>
          <p:cNvCxnSpPr>
            <a:stCxn id="79" idx="0"/>
            <a:endCxn id="75" idx="2"/>
          </p:cNvCxnSpPr>
          <p:nvPr/>
        </p:nvCxnSpPr>
        <p:spPr>
          <a:xfrm flipH="1" flipV="1">
            <a:off x="4391968" y="6147140"/>
            <a:ext cx="253506" cy="52275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>
            <a:stCxn id="58" idx="1"/>
            <a:endCxn id="70" idx="3"/>
          </p:cNvCxnSpPr>
          <p:nvPr/>
        </p:nvCxnSpPr>
        <p:spPr>
          <a:xfrm flipH="1" flipV="1">
            <a:off x="6235064" y="5153032"/>
            <a:ext cx="945041" cy="37385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>
            <a:stCxn id="42" idx="1"/>
            <a:endCxn id="64" idx="3"/>
          </p:cNvCxnSpPr>
          <p:nvPr/>
        </p:nvCxnSpPr>
        <p:spPr>
          <a:xfrm flipH="1" flipV="1">
            <a:off x="6877222" y="4421670"/>
            <a:ext cx="919544" cy="63029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stCxn id="45" idx="2"/>
            <a:endCxn id="56" idx="0"/>
          </p:cNvCxnSpPr>
          <p:nvPr/>
        </p:nvCxnSpPr>
        <p:spPr>
          <a:xfrm>
            <a:off x="7540833" y="5861974"/>
            <a:ext cx="333522" cy="14104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7834054" y="5395040"/>
            <a:ext cx="364301" cy="819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54" idx="1"/>
            <a:endCxn id="79" idx="3"/>
          </p:cNvCxnSpPr>
          <p:nvPr/>
        </p:nvCxnSpPr>
        <p:spPr>
          <a:xfrm flipH="1">
            <a:off x="4753474" y="6252071"/>
            <a:ext cx="577898" cy="54156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45" idx="1"/>
            <a:endCxn id="54" idx="3"/>
          </p:cNvCxnSpPr>
          <p:nvPr/>
        </p:nvCxnSpPr>
        <p:spPr>
          <a:xfrm flipH="1">
            <a:off x="5547372" y="5753974"/>
            <a:ext cx="1849461" cy="49809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44" idx="2"/>
            <a:endCxn id="59" idx="0"/>
          </p:cNvCxnSpPr>
          <p:nvPr/>
        </p:nvCxnSpPr>
        <p:spPr>
          <a:xfrm flipH="1">
            <a:off x="5638789" y="4229075"/>
            <a:ext cx="373782" cy="121100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70" idx="2"/>
            <a:endCxn id="55" idx="0"/>
          </p:cNvCxnSpPr>
          <p:nvPr/>
        </p:nvCxnSpPr>
        <p:spPr>
          <a:xfrm>
            <a:off x="6127064" y="5259844"/>
            <a:ext cx="149451" cy="6199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45" idx="1"/>
            <a:endCxn id="55" idx="3"/>
          </p:cNvCxnSpPr>
          <p:nvPr/>
        </p:nvCxnSpPr>
        <p:spPr>
          <a:xfrm flipH="1" flipV="1">
            <a:off x="6384515" y="5428646"/>
            <a:ext cx="1012318" cy="32532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51" idx="3"/>
            <a:endCxn id="74" idx="1"/>
          </p:cNvCxnSpPr>
          <p:nvPr/>
        </p:nvCxnSpPr>
        <p:spPr>
          <a:xfrm flipV="1">
            <a:off x="6500839" y="3974534"/>
            <a:ext cx="376383" cy="18328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51" idx="0"/>
            <a:endCxn id="68" idx="1"/>
          </p:cNvCxnSpPr>
          <p:nvPr/>
        </p:nvCxnSpPr>
        <p:spPr>
          <a:xfrm flipV="1">
            <a:off x="6392839" y="3857850"/>
            <a:ext cx="147471" cy="19315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47" idx="1"/>
            <a:endCxn id="63" idx="3"/>
          </p:cNvCxnSpPr>
          <p:nvPr/>
        </p:nvCxnSpPr>
        <p:spPr>
          <a:xfrm flipH="1">
            <a:off x="5131670" y="4488078"/>
            <a:ext cx="139755" cy="4040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62" idx="3"/>
            <a:endCxn id="49" idx="0"/>
          </p:cNvCxnSpPr>
          <p:nvPr/>
        </p:nvCxnSpPr>
        <p:spPr>
          <a:xfrm>
            <a:off x="5323581" y="3927234"/>
            <a:ext cx="256527" cy="57405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48" idx="2"/>
            <a:endCxn id="62" idx="0"/>
          </p:cNvCxnSpPr>
          <p:nvPr/>
        </p:nvCxnSpPr>
        <p:spPr>
          <a:xfrm>
            <a:off x="5021140" y="3719994"/>
            <a:ext cx="194441" cy="10042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61" idx="3"/>
            <a:endCxn id="44" idx="1"/>
          </p:cNvCxnSpPr>
          <p:nvPr/>
        </p:nvCxnSpPr>
        <p:spPr>
          <a:xfrm flipV="1">
            <a:off x="5292056" y="4121075"/>
            <a:ext cx="576515" cy="9370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48" idx="3"/>
            <a:endCxn id="80" idx="1"/>
          </p:cNvCxnSpPr>
          <p:nvPr/>
        </p:nvCxnSpPr>
        <p:spPr>
          <a:xfrm flipV="1">
            <a:off x="5129140" y="3088000"/>
            <a:ext cx="652248" cy="52518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48" idx="0"/>
            <a:endCxn id="82" idx="2"/>
          </p:cNvCxnSpPr>
          <p:nvPr/>
        </p:nvCxnSpPr>
        <p:spPr>
          <a:xfrm flipH="1" flipV="1">
            <a:off x="4873899" y="3433401"/>
            <a:ext cx="147241" cy="7296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48" idx="0"/>
            <a:endCxn id="66" idx="1"/>
          </p:cNvCxnSpPr>
          <p:nvPr/>
        </p:nvCxnSpPr>
        <p:spPr>
          <a:xfrm flipV="1">
            <a:off x="5021140" y="3276723"/>
            <a:ext cx="97220" cy="22964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47" idx="3"/>
            <a:endCxn id="44" idx="2"/>
          </p:cNvCxnSpPr>
          <p:nvPr/>
        </p:nvCxnSpPr>
        <p:spPr>
          <a:xfrm flipV="1">
            <a:off x="5487425" y="4229075"/>
            <a:ext cx="525146" cy="25900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48" idx="3"/>
          </p:cNvCxnSpPr>
          <p:nvPr/>
        </p:nvCxnSpPr>
        <p:spPr>
          <a:xfrm>
            <a:off x="5129140" y="3613182"/>
            <a:ext cx="794420" cy="48017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57" idx="2"/>
            <a:endCxn id="44" idx="2"/>
          </p:cNvCxnSpPr>
          <p:nvPr/>
        </p:nvCxnSpPr>
        <p:spPr>
          <a:xfrm>
            <a:off x="5882233" y="3853268"/>
            <a:ext cx="130338" cy="37580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49" idx="3"/>
            <a:endCxn id="44" idx="1"/>
          </p:cNvCxnSpPr>
          <p:nvPr/>
        </p:nvCxnSpPr>
        <p:spPr>
          <a:xfrm>
            <a:off x="5688108" y="4091451"/>
            <a:ext cx="180463" cy="2962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51" idx="1"/>
          </p:cNvCxnSpPr>
          <p:nvPr/>
        </p:nvCxnSpPr>
        <p:spPr>
          <a:xfrm>
            <a:off x="6024515" y="4084866"/>
            <a:ext cx="260324" cy="7294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44" idx="2"/>
            <a:endCxn id="60" idx="0"/>
          </p:cNvCxnSpPr>
          <p:nvPr/>
        </p:nvCxnSpPr>
        <p:spPr>
          <a:xfrm flipV="1">
            <a:off x="6012571" y="3719994"/>
            <a:ext cx="272268" cy="50908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re 1"/>
          <p:cNvSpPr txBox="1">
            <a:spLocks/>
          </p:cNvSpPr>
          <p:nvPr/>
        </p:nvSpPr>
        <p:spPr>
          <a:xfrm>
            <a:off x="1763688" y="274638"/>
            <a:ext cx="6923112" cy="7060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Les pôles de compétitivité</a:t>
            </a:r>
            <a:endParaRPr lang="fr-CA" dirty="0"/>
          </a:p>
        </p:txBody>
      </p:sp>
      <p:sp>
        <p:nvSpPr>
          <p:cNvPr id="29" name="ZoneTexte 28"/>
          <p:cNvSpPr txBox="1"/>
          <p:nvPr/>
        </p:nvSpPr>
        <p:spPr>
          <a:xfrm>
            <a:off x="762345" y="1196752"/>
            <a:ext cx="8058127" cy="129266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CA" sz="2600" b="1" dirty="0" smtClean="0">
                <a:solidFill>
                  <a:srgbClr val="943535"/>
                </a:solidFill>
              </a:rPr>
              <a:t>Les pôles de compétitivité: </a:t>
            </a:r>
            <a:r>
              <a:rPr lang="fr-CA" sz="2600" dirty="0" smtClean="0">
                <a:solidFill>
                  <a:srgbClr val="000000"/>
                </a:solidFill>
              </a:rPr>
              <a:t>concentration </a:t>
            </a:r>
            <a:r>
              <a:rPr lang="fr-CA" sz="2600" dirty="0">
                <a:solidFill>
                  <a:srgbClr val="000000"/>
                </a:solidFill>
              </a:rPr>
              <a:t>d’entreprises d’un secteur d’activité dans une région donnée. </a:t>
            </a:r>
            <a:endParaRPr lang="fr-CA" sz="2600" dirty="0">
              <a:solidFill>
                <a:srgbClr val="943535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4658" y="3490277"/>
            <a:ext cx="288000" cy="216000"/>
          </a:xfrm>
          <a:prstGeom prst="rect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Rectangle 30"/>
          <p:cNvSpPr/>
          <p:nvPr/>
        </p:nvSpPr>
        <p:spPr>
          <a:xfrm>
            <a:off x="474658" y="3729759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Ellipse 31"/>
          <p:cNvSpPr/>
          <p:nvPr/>
        </p:nvSpPr>
        <p:spPr>
          <a:xfrm>
            <a:off x="467544" y="4486936"/>
            <a:ext cx="288000" cy="2160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Triangle isocèle 32"/>
          <p:cNvSpPr/>
          <p:nvPr/>
        </p:nvSpPr>
        <p:spPr>
          <a:xfrm>
            <a:off x="474658" y="4228719"/>
            <a:ext cx="260902" cy="216024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ZoneTexte 33"/>
          <p:cNvSpPr txBox="1"/>
          <p:nvPr/>
        </p:nvSpPr>
        <p:spPr>
          <a:xfrm>
            <a:off x="762690" y="3429000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000000"/>
                </a:solidFill>
              </a:rPr>
              <a:t>Grands donneurs d’ordre</a:t>
            </a:r>
            <a:endParaRPr lang="fr-CA" sz="1600" dirty="0">
              <a:solidFill>
                <a:srgbClr val="00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54815" y="3667294"/>
            <a:ext cx="388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000000"/>
                </a:solidFill>
              </a:rPr>
              <a:t>Sous-traitants et petits donneurs d’ordre</a:t>
            </a:r>
            <a:endParaRPr lang="fr-CA" sz="16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4658" y="3977489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ZoneTexte 36"/>
          <p:cNvSpPr txBox="1"/>
          <p:nvPr/>
        </p:nvSpPr>
        <p:spPr>
          <a:xfrm>
            <a:off x="755544" y="3910872"/>
            <a:ext cx="172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000000"/>
                </a:solidFill>
              </a:rPr>
              <a:t>Fournisseurs</a:t>
            </a:r>
            <a:endParaRPr lang="fr-CA" sz="1600" dirty="0">
              <a:solidFill>
                <a:srgbClr val="00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58880" y="4167454"/>
            <a:ext cx="3236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000000"/>
                </a:solidFill>
              </a:rPr>
              <a:t>Services spécialisés et financiers</a:t>
            </a:r>
            <a:endParaRPr lang="fr-CA" sz="1600" dirty="0">
              <a:solidFill>
                <a:srgbClr val="00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55544" y="4432693"/>
            <a:ext cx="2303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000000"/>
                </a:solidFill>
              </a:rPr>
              <a:t>Centres de recherche</a:t>
            </a:r>
            <a:endParaRPr lang="fr-CA" sz="1600" dirty="0">
              <a:solidFill>
                <a:srgbClr val="000000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470880" y="4757629"/>
            <a:ext cx="288000" cy="216024"/>
          </a:xfrm>
          <a:prstGeom prst="ellipse">
            <a:avLst/>
          </a:prstGeom>
          <a:solidFill>
            <a:srgbClr val="CE7A74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ZoneTexte 40"/>
          <p:cNvSpPr txBox="1"/>
          <p:nvPr/>
        </p:nvSpPr>
        <p:spPr>
          <a:xfrm>
            <a:off x="764078" y="4702959"/>
            <a:ext cx="323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>
                <a:solidFill>
                  <a:srgbClr val="000000"/>
                </a:solidFill>
              </a:rPr>
              <a:t>Institution d’enseignement et de formation</a:t>
            </a:r>
            <a:endParaRPr lang="fr-CA" sz="16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96766" y="4943967"/>
            <a:ext cx="288000" cy="216000"/>
          </a:xfrm>
          <a:prstGeom prst="rect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Rectangle 42"/>
          <p:cNvSpPr/>
          <p:nvPr/>
        </p:nvSpPr>
        <p:spPr>
          <a:xfrm>
            <a:off x="5443037" y="5794135"/>
            <a:ext cx="288000" cy="216000"/>
          </a:xfrm>
          <a:prstGeom prst="rect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4" name="Rectangle 43"/>
          <p:cNvSpPr/>
          <p:nvPr/>
        </p:nvSpPr>
        <p:spPr>
          <a:xfrm>
            <a:off x="5868571" y="4013075"/>
            <a:ext cx="288000" cy="216000"/>
          </a:xfrm>
          <a:prstGeom prst="rect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5" name="Rectangle 44"/>
          <p:cNvSpPr/>
          <p:nvPr/>
        </p:nvSpPr>
        <p:spPr>
          <a:xfrm>
            <a:off x="7396833" y="5645974"/>
            <a:ext cx="288000" cy="216000"/>
          </a:xfrm>
          <a:prstGeom prst="rect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Rectangle 45"/>
          <p:cNvSpPr/>
          <p:nvPr/>
        </p:nvSpPr>
        <p:spPr>
          <a:xfrm>
            <a:off x="8193134" y="4671484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Rectangle 46"/>
          <p:cNvSpPr/>
          <p:nvPr/>
        </p:nvSpPr>
        <p:spPr>
          <a:xfrm>
            <a:off x="5271425" y="4381266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Rectangle 47"/>
          <p:cNvSpPr/>
          <p:nvPr/>
        </p:nvSpPr>
        <p:spPr>
          <a:xfrm>
            <a:off x="4913140" y="3506370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9" name="Rectangle 48"/>
          <p:cNvSpPr/>
          <p:nvPr/>
        </p:nvSpPr>
        <p:spPr>
          <a:xfrm>
            <a:off x="5472108" y="3984639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0" name="Rectangle 49"/>
          <p:cNvSpPr/>
          <p:nvPr/>
        </p:nvSpPr>
        <p:spPr>
          <a:xfrm>
            <a:off x="7688766" y="4669914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Rectangle 50"/>
          <p:cNvSpPr/>
          <p:nvPr/>
        </p:nvSpPr>
        <p:spPr>
          <a:xfrm>
            <a:off x="6284839" y="4051003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2" name="Rectangle 51"/>
          <p:cNvSpPr/>
          <p:nvPr/>
        </p:nvSpPr>
        <p:spPr>
          <a:xfrm>
            <a:off x="5996455" y="4675737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3" name="Rectangle 52"/>
          <p:cNvSpPr/>
          <p:nvPr/>
        </p:nvSpPr>
        <p:spPr>
          <a:xfrm>
            <a:off x="6861013" y="4845014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4" name="Rectangle 53"/>
          <p:cNvSpPr/>
          <p:nvPr/>
        </p:nvSpPr>
        <p:spPr>
          <a:xfrm>
            <a:off x="5331372" y="6145259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5" name="Rectangle 54"/>
          <p:cNvSpPr/>
          <p:nvPr/>
        </p:nvSpPr>
        <p:spPr>
          <a:xfrm>
            <a:off x="6168515" y="5321834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6" name="Rectangle 55"/>
          <p:cNvSpPr/>
          <p:nvPr/>
        </p:nvSpPr>
        <p:spPr>
          <a:xfrm>
            <a:off x="7766355" y="6003022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7" name="Rectangle 56"/>
          <p:cNvSpPr/>
          <p:nvPr/>
        </p:nvSpPr>
        <p:spPr>
          <a:xfrm>
            <a:off x="5774233" y="3639644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7180105" y="5420078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9" name="Rectangle 58"/>
          <p:cNvSpPr/>
          <p:nvPr/>
        </p:nvSpPr>
        <p:spPr>
          <a:xfrm>
            <a:off x="5530789" y="5440083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0" name="Rectangle 59"/>
          <p:cNvSpPr/>
          <p:nvPr/>
        </p:nvSpPr>
        <p:spPr>
          <a:xfrm>
            <a:off x="6176839" y="3719994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Rectangle 60"/>
          <p:cNvSpPr/>
          <p:nvPr/>
        </p:nvSpPr>
        <p:spPr>
          <a:xfrm>
            <a:off x="5076056" y="4107966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Rectangle 61"/>
          <p:cNvSpPr/>
          <p:nvPr/>
        </p:nvSpPr>
        <p:spPr>
          <a:xfrm>
            <a:off x="5107581" y="3820422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3" name="Rectangle 62"/>
          <p:cNvSpPr/>
          <p:nvPr/>
        </p:nvSpPr>
        <p:spPr>
          <a:xfrm>
            <a:off x="4915670" y="4421670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4" name="Rectangle 63"/>
          <p:cNvSpPr/>
          <p:nvPr/>
        </p:nvSpPr>
        <p:spPr>
          <a:xfrm>
            <a:off x="6661222" y="4314858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5" name="Rectangle 64"/>
          <p:cNvSpPr/>
          <p:nvPr/>
        </p:nvSpPr>
        <p:spPr>
          <a:xfrm>
            <a:off x="4745701" y="5479726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6" name="Rectangle 65"/>
          <p:cNvSpPr/>
          <p:nvPr/>
        </p:nvSpPr>
        <p:spPr>
          <a:xfrm>
            <a:off x="5118360" y="3169911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7" name="Rectangle 66"/>
          <p:cNvSpPr/>
          <p:nvPr/>
        </p:nvSpPr>
        <p:spPr>
          <a:xfrm>
            <a:off x="6068839" y="3433440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8" name="Rectangle 67"/>
          <p:cNvSpPr/>
          <p:nvPr/>
        </p:nvSpPr>
        <p:spPr>
          <a:xfrm>
            <a:off x="6540310" y="3751038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9" name="Rectangle 68"/>
          <p:cNvSpPr/>
          <p:nvPr/>
        </p:nvSpPr>
        <p:spPr>
          <a:xfrm>
            <a:off x="6411194" y="3191029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0" name="Rectangle 69"/>
          <p:cNvSpPr/>
          <p:nvPr/>
        </p:nvSpPr>
        <p:spPr>
          <a:xfrm>
            <a:off x="6019064" y="5046220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1" name="Rectangle 70"/>
          <p:cNvSpPr/>
          <p:nvPr/>
        </p:nvSpPr>
        <p:spPr>
          <a:xfrm>
            <a:off x="6024515" y="4389588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2" name="Rectangle 71"/>
          <p:cNvSpPr/>
          <p:nvPr/>
        </p:nvSpPr>
        <p:spPr>
          <a:xfrm>
            <a:off x="6913237" y="4125467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3" name="Rectangle 72"/>
          <p:cNvSpPr/>
          <p:nvPr/>
        </p:nvSpPr>
        <p:spPr>
          <a:xfrm>
            <a:off x="6692381" y="5649948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4" name="Rectangle 73"/>
          <p:cNvSpPr/>
          <p:nvPr/>
        </p:nvSpPr>
        <p:spPr>
          <a:xfrm>
            <a:off x="6877222" y="3867722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5" name="Rectangle 74"/>
          <p:cNvSpPr/>
          <p:nvPr/>
        </p:nvSpPr>
        <p:spPr>
          <a:xfrm>
            <a:off x="4283968" y="5933516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6" name="Rectangle 75"/>
          <p:cNvSpPr/>
          <p:nvPr/>
        </p:nvSpPr>
        <p:spPr>
          <a:xfrm>
            <a:off x="5159207" y="5374512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7" name="Rectangle 76"/>
          <p:cNvSpPr/>
          <p:nvPr/>
        </p:nvSpPr>
        <p:spPr>
          <a:xfrm>
            <a:off x="7336511" y="4496400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8" name="Rectangle 77"/>
          <p:cNvSpPr/>
          <p:nvPr/>
        </p:nvSpPr>
        <p:spPr>
          <a:xfrm>
            <a:off x="7279339" y="3971961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9" name="Rectangle 78"/>
          <p:cNvSpPr/>
          <p:nvPr/>
        </p:nvSpPr>
        <p:spPr>
          <a:xfrm>
            <a:off x="4537474" y="6199415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0" name="Rectangle 79"/>
          <p:cNvSpPr/>
          <p:nvPr/>
        </p:nvSpPr>
        <p:spPr>
          <a:xfrm>
            <a:off x="5781388" y="2981188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1" name="Rectangle 80"/>
          <p:cNvSpPr/>
          <p:nvPr/>
        </p:nvSpPr>
        <p:spPr>
          <a:xfrm>
            <a:off x="5666233" y="3326589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2" name="Rectangle 81"/>
          <p:cNvSpPr/>
          <p:nvPr/>
        </p:nvSpPr>
        <p:spPr>
          <a:xfrm>
            <a:off x="4765899" y="3219777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3" name="Rectangle 82"/>
          <p:cNvSpPr/>
          <p:nvPr/>
        </p:nvSpPr>
        <p:spPr>
          <a:xfrm>
            <a:off x="4683397" y="5809036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4" name="Rectangle 83"/>
          <p:cNvSpPr/>
          <p:nvPr/>
        </p:nvSpPr>
        <p:spPr>
          <a:xfrm>
            <a:off x="7405264" y="4752419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5" name="Rectangle 84"/>
          <p:cNvSpPr/>
          <p:nvPr/>
        </p:nvSpPr>
        <p:spPr>
          <a:xfrm>
            <a:off x="7125244" y="5108210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6" name="Rectangle 85"/>
          <p:cNvSpPr/>
          <p:nvPr/>
        </p:nvSpPr>
        <p:spPr>
          <a:xfrm>
            <a:off x="6791451" y="5275707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7" name="Rectangle 86"/>
          <p:cNvSpPr/>
          <p:nvPr/>
        </p:nvSpPr>
        <p:spPr>
          <a:xfrm>
            <a:off x="7468833" y="6092603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8" name="Rectangle 87"/>
          <p:cNvSpPr/>
          <p:nvPr/>
        </p:nvSpPr>
        <p:spPr>
          <a:xfrm>
            <a:off x="7982355" y="5755162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9" name="Rectangle 88"/>
          <p:cNvSpPr/>
          <p:nvPr/>
        </p:nvSpPr>
        <p:spPr>
          <a:xfrm>
            <a:off x="8198355" y="5288228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0" name="Rectangle 89"/>
          <p:cNvSpPr/>
          <p:nvPr/>
        </p:nvSpPr>
        <p:spPr>
          <a:xfrm>
            <a:off x="7820355" y="4339091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1" name="Ellipse 90"/>
          <p:cNvSpPr/>
          <p:nvPr/>
        </p:nvSpPr>
        <p:spPr>
          <a:xfrm>
            <a:off x="6295844" y="4484040"/>
            <a:ext cx="288000" cy="216024"/>
          </a:xfrm>
          <a:prstGeom prst="ellipse">
            <a:avLst/>
          </a:prstGeom>
          <a:solidFill>
            <a:srgbClr val="CE7A74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2" name="Ellipse 91"/>
          <p:cNvSpPr/>
          <p:nvPr/>
        </p:nvSpPr>
        <p:spPr>
          <a:xfrm>
            <a:off x="7132140" y="5933516"/>
            <a:ext cx="288000" cy="216024"/>
          </a:xfrm>
          <a:prstGeom prst="ellipse">
            <a:avLst/>
          </a:prstGeom>
          <a:solidFill>
            <a:srgbClr val="CE7A74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3" name="Ellipse 92"/>
          <p:cNvSpPr/>
          <p:nvPr/>
        </p:nvSpPr>
        <p:spPr>
          <a:xfrm>
            <a:off x="5988515" y="3192033"/>
            <a:ext cx="288000" cy="2160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4" name="Ellipse 93"/>
          <p:cNvSpPr/>
          <p:nvPr/>
        </p:nvSpPr>
        <p:spPr>
          <a:xfrm>
            <a:off x="7540833" y="5295222"/>
            <a:ext cx="288000" cy="2160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5" name="Rectangle 94"/>
          <p:cNvSpPr/>
          <p:nvPr/>
        </p:nvSpPr>
        <p:spPr>
          <a:xfrm>
            <a:off x="4981899" y="6337258"/>
            <a:ext cx="216000" cy="2136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6" name="Rectangle 95"/>
          <p:cNvSpPr/>
          <p:nvPr/>
        </p:nvSpPr>
        <p:spPr>
          <a:xfrm>
            <a:off x="5076056" y="5847326"/>
            <a:ext cx="216000" cy="213624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97" name="Connecteur droit 96"/>
          <p:cNvCxnSpPr>
            <a:stCxn id="44" idx="2"/>
            <a:endCxn id="71" idx="0"/>
          </p:cNvCxnSpPr>
          <p:nvPr/>
        </p:nvCxnSpPr>
        <p:spPr>
          <a:xfrm>
            <a:off x="6012571" y="4229075"/>
            <a:ext cx="119944" cy="16051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>
            <a:stCxn id="48" idx="3"/>
            <a:endCxn id="57" idx="1"/>
          </p:cNvCxnSpPr>
          <p:nvPr/>
        </p:nvCxnSpPr>
        <p:spPr>
          <a:xfrm>
            <a:off x="5129140" y="3613182"/>
            <a:ext cx="645093" cy="13327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>
            <a:stCxn id="61" idx="3"/>
            <a:endCxn id="49" idx="1"/>
          </p:cNvCxnSpPr>
          <p:nvPr/>
        </p:nvCxnSpPr>
        <p:spPr>
          <a:xfrm flipV="1">
            <a:off x="5292056" y="4091451"/>
            <a:ext cx="180052" cy="12332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>
            <a:stCxn id="81" idx="2"/>
            <a:endCxn id="57" idx="0"/>
          </p:cNvCxnSpPr>
          <p:nvPr/>
        </p:nvCxnSpPr>
        <p:spPr>
          <a:xfrm>
            <a:off x="5774233" y="3540213"/>
            <a:ext cx="108000" cy="9943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>
            <a:stCxn id="47" idx="3"/>
            <a:endCxn id="52" idx="1"/>
          </p:cNvCxnSpPr>
          <p:nvPr/>
        </p:nvCxnSpPr>
        <p:spPr>
          <a:xfrm>
            <a:off x="5487425" y="4488078"/>
            <a:ext cx="509030" cy="29447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>
            <a:stCxn id="71" idx="2"/>
            <a:endCxn id="52" idx="0"/>
          </p:cNvCxnSpPr>
          <p:nvPr/>
        </p:nvCxnSpPr>
        <p:spPr>
          <a:xfrm flipH="1">
            <a:off x="6104455" y="4603212"/>
            <a:ext cx="28060" cy="72525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>
            <a:stCxn id="51" idx="3"/>
            <a:endCxn id="72" idx="1"/>
          </p:cNvCxnSpPr>
          <p:nvPr/>
        </p:nvCxnSpPr>
        <p:spPr>
          <a:xfrm>
            <a:off x="6500839" y="4157815"/>
            <a:ext cx="412398" cy="7446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>
            <a:stCxn id="51" idx="3"/>
            <a:endCxn id="64" idx="0"/>
          </p:cNvCxnSpPr>
          <p:nvPr/>
        </p:nvCxnSpPr>
        <p:spPr>
          <a:xfrm>
            <a:off x="6500839" y="4157815"/>
            <a:ext cx="268383" cy="15704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>
            <a:stCxn id="51" idx="2"/>
            <a:endCxn id="71" idx="0"/>
          </p:cNvCxnSpPr>
          <p:nvPr/>
        </p:nvCxnSpPr>
        <p:spPr>
          <a:xfrm flipH="1">
            <a:off x="6132515" y="4264627"/>
            <a:ext cx="260324" cy="12496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>
            <a:stCxn id="51" idx="0"/>
            <a:endCxn id="60" idx="2"/>
          </p:cNvCxnSpPr>
          <p:nvPr/>
        </p:nvCxnSpPr>
        <p:spPr>
          <a:xfrm flipH="1" flipV="1">
            <a:off x="6284839" y="3933618"/>
            <a:ext cx="108000" cy="117385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>
            <a:stCxn id="60" idx="3"/>
            <a:endCxn id="68" idx="1"/>
          </p:cNvCxnSpPr>
          <p:nvPr/>
        </p:nvCxnSpPr>
        <p:spPr>
          <a:xfrm>
            <a:off x="6392839" y="3826806"/>
            <a:ext cx="147471" cy="3104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>
            <a:stCxn id="44" idx="0"/>
            <a:endCxn id="67" idx="2"/>
          </p:cNvCxnSpPr>
          <p:nvPr/>
        </p:nvCxnSpPr>
        <p:spPr>
          <a:xfrm flipV="1">
            <a:off x="6012571" y="3647064"/>
            <a:ext cx="164268" cy="36601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stCxn id="57" idx="0"/>
            <a:endCxn id="67" idx="1"/>
          </p:cNvCxnSpPr>
          <p:nvPr/>
        </p:nvCxnSpPr>
        <p:spPr>
          <a:xfrm flipV="1">
            <a:off x="5882233" y="3540252"/>
            <a:ext cx="186606" cy="9939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>
            <a:stCxn id="60" idx="0"/>
            <a:endCxn id="67" idx="2"/>
          </p:cNvCxnSpPr>
          <p:nvPr/>
        </p:nvCxnSpPr>
        <p:spPr>
          <a:xfrm flipH="1" flipV="1">
            <a:off x="6176839" y="3647064"/>
            <a:ext cx="108000" cy="7293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>
            <a:stCxn id="93" idx="6"/>
            <a:endCxn id="69" idx="1"/>
          </p:cNvCxnSpPr>
          <p:nvPr/>
        </p:nvCxnSpPr>
        <p:spPr>
          <a:xfrm flipV="1">
            <a:off x="6276515" y="3297841"/>
            <a:ext cx="134679" cy="220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>
            <a:stCxn id="60" idx="0"/>
            <a:endCxn id="69" idx="2"/>
          </p:cNvCxnSpPr>
          <p:nvPr/>
        </p:nvCxnSpPr>
        <p:spPr>
          <a:xfrm flipV="1">
            <a:off x="6284839" y="3404653"/>
            <a:ext cx="234355" cy="31534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>
            <a:stCxn id="81" idx="0"/>
            <a:endCxn id="80" idx="2"/>
          </p:cNvCxnSpPr>
          <p:nvPr/>
        </p:nvCxnSpPr>
        <p:spPr>
          <a:xfrm flipV="1">
            <a:off x="5774233" y="3194812"/>
            <a:ext cx="115155" cy="13177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>
            <a:stCxn id="43" idx="0"/>
            <a:endCxn id="55" idx="1"/>
          </p:cNvCxnSpPr>
          <p:nvPr/>
        </p:nvCxnSpPr>
        <p:spPr>
          <a:xfrm flipV="1">
            <a:off x="5587037" y="5428646"/>
            <a:ext cx="581478" cy="36548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>
            <a:stCxn id="59" idx="2"/>
            <a:endCxn id="43" idx="0"/>
          </p:cNvCxnSpPr>
          <p:nvPr/>
        </p:nvCxnSpPr>
        <p:spPr>
          <a:xfrm flipH="1">
            <a:off x="5587037" y="5653707"/>
            <a:ext cx="51752" cy="14042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>
            <a:stCxn id="76" idx="3"/>
            <a:endCxn id="59" idx="1"/>
          </p:cNvCxnSpPr>
          <p:nvPr/>
        </p:nvCxnSpPr>
        <p:spPr>
          <a:xfrm>
            <a:off x="5375207" y="5481324"/>
            <a:ext cx="155582" cy="6557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>
            <a:stCxn id="43" idx="1"/>
            <a:endCxn id="96" idx="3"/>
          </p:cNvCxnSpPr>
          <p:nvPr/>
        </p:nvCxnSpPr>
        <p:spPr>
          <a:xfrm flipH="1">
            <a:off x="5292056" y="5902135"/>
            <a:ext cx="150981" cy="5200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>
            <a:stCxn id="43" idx="2"/>
            <a:endCxn id="54" idx="0"/>
          </p:cNvCxnSpPr>
          <p:nvPr/>
        </p:nvCxnSpPr>
        <p:spPr>
          <a:xfrm flipH="1">
            <a:off x="5439372" y="6010135"/>
            <a:ext cx="147665" cy="13512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>
            <a:stCxn id="54" idx="1"/>
            <a:endCxn id="96" idx="2"/>
          </p:cNvCxnSpPr>
          <p:nvPr/>
        </p:nvCxnSpPr>
        <p:spPr>
          <a:xfrm flipH="1" flipV="1">
            <a:off x="5184056" y="6060950"/>
            <a:ext cx="147316" cy="19112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>
            <a:stCxn id="54" idx="1"/>
            <a:endCxn id="95" idx="3"/>
          </p:cNvCxnSpPr>
          <p:nvPr/>
        </p:nvCxnSpPr>
        <p:spPr>
          <a:xfrm flipH="1">
            <a:off x="5197899" y="6252071"/>
            <a:ext cx="133473" cy="19199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>
            <a:stCxn id="54" idx="1"/>
            <a:endCxn id="75" idx="3"/>
          </p:cNvCxnSpPr>
          <p:nvPr/>
        </p:nvCxnSpPr>
        <p:spPr>
          <a:xfrm flipH="1" flipV="1">
            <a:off x="4499968" y="6040328"/>
            <a:ext cx="831404" cy="21174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>
            <a:stCxn id="54" idx="1"/>
            <a:endCxn id="83" idx="2"/>
          </p:cNvCxnSpPr>
          <p:nvPr/>
        </p:nvCxnSpPr>
        <p:spPr>
          <a:xfrm flipH="1" flipV="1">
            <a:off x="4791397" y="6022660"/>
            <a:ext cx="539975" cy="22941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>
            <a:stCxn id="96" idx="0"/>
            <a:endCxn id="65" idx="2"/>
          </p:cNvCxnSpPr>
          <p:nvPr/>
        </p:nvCxnSpPr>
        <p:spPr>
          <a:xfrm flipH="1" flipV="1">
            <a:off x="4853701" y="5693350"/>
            <a:ext cx="330355" cy="153976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>
            <a:stCxn id="96" idx="0"/>
            <a:endCxn id="76" idx="2"/>
          </p:cNvCxnSpPr>
          <p:nvPr/>
        </p:nvCxnSpPr>
        <p:spPr>
          <a:xfrm flipV="1">
            <a:off x="5184056" y="5588136"/>
            <a:ext cx="83151" cy="25919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>
            <a:stCxn id="96" idx="1"/>
            <a:endCxn id="83" idx="3"/>
          </p:cNvCxnSpPr>
          <p:nvPr/>
        </p:nvCxnSpPr>
        <p:spPr>
          <a:xfrm flipH="1" flipV="1">
            <a:off x="4899397" y="5915848"/>
            <a:ext cx="176659" cy="3829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>
            <a:stCxn id="83" idx="1"/>
            <a:endCxn id="75" idx="3"/>
          </p:cNvCxnSpPr>
          <p:nvPr/>
        </p:nvCxnSpPr>
        <p:spPr>
          <a:xfrm flipH="1">
            <a:off x="4499968" y="5915848"/>
            <a:ext cx="183429" cy="12448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>
            <a:stCxn id="76" idx="0"/>
            <a:endCxn id="47" idx="2"/>
          </p:cNvCxnSpPr>
          <p:nvPr/>
        </p:nvCxnSpPr>
        <p:spPr>
          <a:xfrm flipV="1">
            <a:off x="5267207" y="4594890"/>
            <a:ext cx="112218" cy="77962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>
            <a:stCxn id="45" idx="2"/>
            <a:endCxn id="87" idx="0"/>
          </p:cNvCxnSpPr>
          <p:nvPr/>
        </p:nvCxnSpPr>
        <p:spPr>
          <a:xfrm>
            <a:off x="7540833" y="5861974"/>
            <a:ext cx="36000" cy="23062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>
            <a:stCxn id="45" idx="3"/>
            <a:endCxn id="88" idx="1"/>
          </p:cNvCxnSpPr>
          <p:nvPr/>
        </p:nvCxnSpPr>
        <p:spPr>
          <a:xfrm>
            <a:off x="7684833" y="5753974"/>
            <a:ext cx="297522" cy="10800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>
            <a:stCxn id="45" idx="0"/>
            <a:endCxn id="94" idx="4"/>
          </p:cNvCxnSpPr>
          <p:nvPr/>
        </p:nvCxnSpPr>
        <p:spPr>
          <a:xfrm flipV="1">
            <a:off x="7540833" y="5511246"/>
            <a:ext cx="144000" cy="13472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>
            <a:stCxn id="45" idx="0"/>
            <a:endCxn id="58" idx="3"/>
          </p:cNvCxnSpPr>
          <p:nvPr/>
        </p:nvCxnSpPr>
        <p:spPr>
          <a:xfrm flipH="1" flipV="1">
            <a:off x="7396105" y="5526890"/>
            <a:ext cx="144728" cy="11908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>
            <a:stCxn id="86" idx="3"/>
            <a:endCxn id="58" idx="1"/>
          </p:cNvCxnSpPr>
          <p:nvPr/>
        </p:nvCxnSpPr>
        <p:spPr>
          <a:xfrm>
            <a:off x="7007451" y="5382519"/>
            <a:ext cx="172654" cy="14437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>
            <a:stCxn id="85" idx="2"/>
            <a:endCxn id="58" idx="0"/>
          </p:cNvCxnSpPr>
          <p:nvPr/>
        </p:nvCxnSpPr>
        <p:spPr>
          <a:xfrm>
            <a:off x="7233244" y="5321834"/>
            <a:ext cx="54861" cy="9824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>
            <a:stCxn id="58" idx="1"/>
            <a:endCxn id="73" idx="3"/>
          </p:cNvCxnSpPr>
          <p:nvPr/>
        </p:nvCxnSpPr>
        <p:spPr>
          <a:xfrm flipH="1">
            <a:off x="6908381" y="5526890"/>
            <a:ext cx="271724" cy="22987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>
            <a:stCxn id="45" idx="1"/>
            <a:endCxn id="73" idx="3"/>
          </p:cNvCxnSpPr>
          <p:nvPr/>
        </p:nvCxnSpPr>
        <p:spPr>
          <a:xfrm flipH="1">
            <a:off x="6908381" y="5753974"/>
            <a:ext cx="488452" cy="2786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>
            <a:stCxn id="86" idx="2"/>
            <a:endCxn id="73" idx="0"/>
          </p:cNvCxnSpPr>
          <p:nvPr/>
        </p:nvCxnSpPr>
        <p:spPr>
          <a:xfrm flipH="1">
            <a:off x="6800381" y="5489331"/>
            <a:ext cx="99070" cy="16061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>
            <a:stCxn id="56" idx="3"/>
            <a:endCxn id="88" idx="2"/>
          </p:cNvCxnSpPr>
          <p:nvPr/>
        </p:nvCxnSpPr>
        <p:spPr>
          <a:xfrm flipV="1">
            <a:off x="7982355" y="5968786"/>
            <a:ext cx="108000" cy="14104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>
            <a:stCxn id="42" idx="3"/>
            <a:endCxn id="46" idx="2"/>
          </p:cNvCxnSpPr>
          <p:nvPr/>
        </p:nvCxnSpPr>
        <p:spPr>
          <a:xfrm flipV="1">
            <a:off x="8084766" y="4885108"/>
            <a:ext cx="216368" cy="16685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>
            <a:stCxn id="42" idx="0"/>
            <a:endCxn id="50" idx="2"/>
          </p:cNvCxnSpPr>
          <p:nvPr/>
        </p:nvCxnSpPr>
        <p:spPr>
          <a:xfrm flipH="1" flipV="1">
            <a:off x="7796766" y="4883538"/>
            <a:ext cx="144000" cy="6042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>
            <a:stCxn id="58" idx="0"/>
            <a:endCxn id="42" idx="1"/>
          </p:cNvCxnSpPr>
          <p:nvPr/>
        </p:nvCxnSpPr>
        <p:spPr>
          <a:xfrm flipV="1">
            <a:off x="7288105" y="5051967"/>
            <a:ext cx="508661" cy="36811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>
            <a:stCxn id="42" idx="1"/>
            <a:endCxn id="53" idx="3"/>
          </p:cNvCxnSpPr>
          <p:nvPr/>
        </p:nvCxnSpPr>
        <p:spPr>
          <a:xfrm flipH="1" flipV="1">
            <a:off x="7077013" y="4951826"/>
            <a:ext cx="719753" cy="10014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>
            <a:stCxn id="58" idx="1"/>
            <a:endCxn id="53" idx="2"/>
          </p:cNvCxnSpPr>
          <p:nvPr/>
        </p:nvCxnSpPr>
        <p:spPr>
          <a:xfrm flipH="1" flipV="1">
            <a:off x="6969013" y="5058638"/>
            <a:ext cx="211092" cy="46825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>
            <a:endCxn id="84" idx="3"/>
          </p:cNvCxnSpPr>
          <p:nvPr/>
        </p:nvCxnSpPr>
        <p:spPr>
          <a:xfrm flipH="1" flipV="1">
            <a:off x="7621264" y="4859231"/>
            <a:ext cx="175502" cy="18698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>
            <a:stCxn id="53" idx="3"/>
            <a:endCxn id="84" idx="1"/>
          </p:cNvCxnSpPr>
          <p:nvPr/>
        </p:nvCxnSpPr>
        <p:spPr>
          <a:xfrm flipV="1">
            <a:off x="7077013" y="4859231"/>
            <a:ext cx="328251" cy="92595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>
            <a:stCxn id="53" idx="0"/>
            <a:endCxn id="77" idx="1"/>
          </p:cNvCxnSpPr>
          <p:nvPr/>
        </p:nvCxnSpPr>
        <p:spPr>
          <a:xfrm flipV="1">
            <a:off x="6969013" y="4603212"/>
            <a:ext cx="367498" cy="24180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>
            <a:stCxn id="50" idx="1"/>
            <a:endCxn id="77" idx="3"/>
          </p:cNvCxnSpPr>
          <p:nvPr/>
        </p:nvCxnSpPr>
        <p:spPr>
          <a:xfrm flipH="1" flipV="1">
            <a:off x="7552511" y="4603212"/>
            <a:ext cx="136255" cy="17351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>
            <a:stCxn id="89" idx="0"/>
            <a:endCxn id="46" idx="2"/>
          </p:cNvCxnSpPr>
          <p:nvPr/>
        </p:nvCxnSpPr>
        <p:spPr>
          <a:xfrm flipH="1" flipV="1">
            <a:off x="8301134" y="4885108"/>
            <a:ext cx="5221" cy="40312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>
            <a:stCxn id="46" idx="1"/>
            <a:endCxn id="50" idx="3"/>
          </p:cNvCxnSpPr>
          <p:nvPr/>
        </p:nvCxnSpPr>
        <p:spPr>
          <a:xfrm flipH="1" flipV="1">
            <a:off x="7904766" y="4776726"/>
            <a:ext cx="288368" cy="157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>
            <a:stCxn id="46" idx="0"/>
            <a:endCxn id="90" idx="3"/>
          </p:cNvCxnSpPr>
          <p:nvPr/>
        </p:nvCxnSpPr>
        <p:spPr>
          <a:xfrm flipH="1" flipV="1">
            <a:off x="8036355" y="4445903"/>
            <a:ext cx="264779" cy="22558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>
            <a:stCxn id="50" idx="0"/>
            <a:endCxn id="90" idx="2"/>
          </p:cNvCxnSpPr>
          <p:nvPr/>
        </p:nvCxnSpPr>
        <p:spPr>
          <a:xfrm flipV="1">
            <a:off x="7796766" y="4552715"/>
            <a:ext cx="131589" cy="11719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/>
          <p:cNvCxnSpPr>
            <a:stCxn id="51" idx="3"/>
            <a:endCxn id="78" idx="1"/>
          </p:cNvCxnSpPr>
          <p:nvPr/>
        </p:nvCxnSpPr>
        <p:spPr>
          <a:xfrm flipV="1">
            <a:off x="6500839" y="4078773"/>
            <a:ext cx="778500" cy="7904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/>
          <p:cNvCxnSpPr>
            <a:stCxn id="77" idx="0"/>
            <a:endCxn id="78" idx="2"/>
          </p:cNvCxnSpPr>
          <p:nvPr/>
        </p:nvCxnSpPr>
        <p:spPr>
          <a:xfrm flipH="1" flipV="1">
            <a:off x="7387339" y="4185585"/>
            <a:ext cx="57172" cy="310815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>
            <a:stCxn id="53" idx="0"/>
            <a:endCxn id="78" idx="2"/>
          </p:cNvCxnSpPr>
          <p:nvPr/>
        </p:nvCxnSpPr>
        <p:spPr>
          <a:xfrm flipV="1">
            <a:off x="6969013" y="4185585"/>
            <a:ext cx="418326" cy="65942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/>
          <p:cNvCxnSpPr>
            <a:stCxn id="53" idx="0"/>
            <a:endCxn id="51" idx="2"/>
          </p:cNvCxnSpPr>
          <p:nvPr/>
        </p:nvCxnSpPr>
        <p:spPr>
          <a:xfrm flipH="1" flipV="1">
            <a:off x="6392839" y="4264627"/>
            <a:ext cx="576174" cy="580387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>
            <a:stCxn id="53" idx="0"/>
            <a:endCxn id="72" idx="2"/>
          </p:cNvCxnSpPr>
          <p:nvPr/>
        </p:nvCxnSpPr>
        <p:spPr>
          <a:xfrm flipV="1">
            <a:off x="6969013" y="4339091"/>
            <a:ext cx="52224" cy="505923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>
            <a:stCxn id="55" idx="0"/>
            <a:endCxn id="64" idx="2"/>
          </p:cNvCxnSpPr>
          <p:nvPr/>
        </p:nvCxnSpPr>
        <p:spPr>
          <a:xfrm flipV="1">
            <a:off x="6276515" y="4528482"/>
            <a:ext cx="492707" cy="79335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>
            <a:stCxn id="53" idx="0"/>
            <a:endCxn id="64" idx="2"/>
          </p:cNvCxnSpPr>
          <p:nvPr/>
        </p:nvCxnSpPr>
        <p:spPr>
          <a:xfrm flipH="1" flipV="1">
            <a:off x="6769222" y="4528482"/>
            <a:ext cx="199791" cy="31653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>
            <a:stCxn id="47" idx="3"/>
            <a:endCxn id="70" idx="1"/>
          </p:cNvCxnSpPr>
          <p:nvPr/>
        </p:nvCxnSpPr>
        <p:spPr>
          <a:xfrm>
            <a:off x="5487425" y="4488078"/>
            <a:ext cx="531639" cy="664954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>
            <a:stCxn id="49" idx="2"/>
            <a:endCxn id="70" idx="1"/>
          </p:cNvCxnSpPr>
          <p:nvPr/>
        </p:nvCxnSpPr>
        <p:spPr>
          <a:xfrm>
            <a:off x="5580108" y="4198263"/>
            <a:ext cx="438956" cy="95476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>
            <a:stCxn id="53" idx="1"/>
            <a:endCxn id="70" idx="3"/>
          </p:cNvCxnSpPr>
          <p:nvPr/>
        </p:nvCxnSpPr>
        <p:spPr>
          <a:xfrm flipH="1">
            <a:off x="6235064" y="4951826"/>
            <a:ext cx="625949" cy="201206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>
            <a:stCxn id="52" idx="2"/>
            <a:endCxn id="70" idx="0"/>
          </p:cNvCxnSpPr>
          <p:nvPr/>
        </p:nvCxnSpPr>
        <p:spPr>
          <a:xfrm>
            <a:off x="6104455" y="4889361"/>
            <a:ext cx="22609" cy="156859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>
            <a:stCxn id="85" idx="1"/>
            <a:endCxn id="70" idx="3"/>
          </p:cNvCxnSpPr>
          <p:nvPr/>
        </p:nvCxnSpPr>
        <p:spPr>
          <a:xfrm flipH="1" flipV="1">
            <a:off x="6235064" y="5153032"/>
            <a:ext cx="890180" cy="6199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/>
          <p:cNvCxnSpPr>
            <a:stCxn id="70" idx="2"/>
            <a:endCxn id="59" idx="3"/>
          </p:cNvCxnSpPr>
          <p:nvPr/>
        </p:nvCxnSpPr>
        <p:spPr>
          <a:xfrm flipH="1">
            <a:off x="5746789" y="5259844"/>
            <a:ext cx="380275" cy="28705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>
            <a:stCxn id="70" idx="1"/>
            <a:endCxn id="76" idx="3"/>
          </p:cNvCxnSpPr>
          <p:nvPr/>
        </p:nvCxnSpPr>
        <p:spPr>
          <a:xfrm flipH="1">
            <a:off x="5375207" y="5153032"/>
            <a:ext cx="643857" cy="32829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/>
          <p:cNvCxnSpPr>
            <a:stCxn id="65" idx="1"/>
            <a:endCxn id="75" idx="0"/>
          </p:cNvCxnSpPr>
          <p:nvPr/>
        </p:nvCxnSpPr>
        <p:spPr>
          <a:xfrm flipH="1">
            <a:off x="4391968" y="5586538"/>
            <a:ext cx="353733" cy="34697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/>
          <p:cNvCxnSpPr>
            <a:stCxn id="65" idx="0"/>
            <a:endCxn id="47" idx="2"/>
          </p:cNvCxnSpPr>
          <p:nvPr/>
        </p:nvCxnSpPr>
        <p:spPr>
          <a:xfrm flipV="1">
            <a:off x="4853701" y="4594890"/>
            <a:ext cx="525724" cy="884836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/>
          <p:cNvCxnSpPr>
            <a:stCxn id="65" idx="0"/>
            <a:endCxn id="63" idx="2"/>
          </p:cNvCxnSpPr>
          <p:nvPr/>
        </p:nvCxnSpPr>
        <p:spPr>
          <a:xfrm flipV="1">
            <a:off x="4853701" y="4635294"/>
            <a:ext cx="169969" cy="844432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/>
          <p:cNvCxnSpPr>
            <a:stCxn id="65" idx="0"/>
            <a:endCxn id="44" idx="2"/>
          </p:cNvCxnSpPr>
          <p:nvPr/>
        </p:nvCxnSpPr>
        <p:spPr>
          <a:xfrm flipV="1">
            <a:off x="4853701" y="4229075"/>
            <a:ext cx="1158870" cy="1250651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/>
          <p:cNvCxnSpPr>
            <a:stCxn id="61" idx="0"/>
            <a:endCxn id="62" idx="2"/>
          </p:cNvCxnSpPr>
          <p:nvPr/>
        </p:nvCxnSpPr>
        <p:spPr>
          <a:xfrm flipV="1">
            <a:off x="5184056" y="4034046"/>
            <a:ext cx="31525" cy="7392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>
            <a:stCxn id="81" idx="1"/>
            <a:endCxn id="66" idx="3"/>
          </p:cNvCxnSpPr>
          <p:nvPr/>
        </p:nvCxnSpPr>
        <p:spPr>
          <a:xfrm flipH="1" flipV="1">
            <a:off x="5334360" y="3276723"/>
            <a:ext cx="331873" cy="15667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ZoneTexte 170"/>
          <p:cNvSpPr txBox="1"/>
          <p:nvPr/>
        </p:nvSpPr>
        <p:spPr>
          <a:xfrm>
            <a:off x="3204821" y="2303170"/>
            <a:ext cx="492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chemeClr val="bg1">
                    <a:lumMod val="50000"/>
                  </a:schemeClr>
                </a:solidFill>
              </a:rPr>
              <a:t>Région A – Secteur X</a:t>
            </a:r>
            <a:endParaRPr lang="fr-CA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3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763688" y="274638"/>
            <a:ext cx="6923112" cy="6340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Les pôles de compétitivité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329099" y="1268760"/>
            <a:ext cx="8192271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Tx/>
              <a:buAutoNum type="arabicPeriod"/>
              <a:defRPr/>
            </a:pPr>
            <a:r>
              <a:rPr lang="fr-CA" altLang="fr-FR" sz="2400" b="1" dirty="0">
                <a:solidFill>
                  <a:srgbClr val="FF0000"/>
                </a:solidFill>
              </a:rPr>
              <a:t>Externalités technologiques</a:t>
            </a:r>
            <a:r>
              <a:rPr lang="fr-CA" altLang="fr-FR" sz="2400" dirty="0"/>
              <a:t>: </a:t>
            </a:r>
            <a:r>
              <a:rPr lang="fr-CA" altLang="fr-FR" sz="2400" dirty="0">
                <a:solidFill>
                  <a:srgbClr val="000000"/>
                </a:solidFill>
              </a:rPr>
              <a:t>la proximité favorise la transmission des idées et de </a:t>
            </a:r>
            <a:r>
              <a:rPr lang="fr-CA" altLang="fr-FR" sz="2400" dirty="0" smtClean="0">
                <a:solidFill>
                  <a:srgbClr val="000000"/>
                </a:solidFill>
              </a:rPr>
              <a:t>l’innovation.</a:t>
            </a:r>
            <a:endParaRPr lang="fr-CA" altLang="fr-FR" sz="2400" dirty="0">
              <a:solidFill>
                <a:srgbClr val="00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 rot="21444766">
            <a:off x="2209448" y="2796836"/>
            <a:ext cx="5105400" cy="3913187"/>
          </a:xfrm>
          <a:prstGeom prst="ellipse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2452336" y="3177836"/>
            <a:ext cx="1177925" cy="33813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Firme A</a:t>
            </a:r>
          </a:p>
        </p:txBody>
      </p:sp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3762023" y="2461873"/>
            <a:ext cx="1325563" cy="3381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Innovations</a:t>
            </a:r>
          </a:p>
        </p:txBody>
      </p:sp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4895498" y="3419136"/>
            <a:ext cx="1200150" cy="33972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Firme B</a:t>
            </a:r>
          </a:p>
        </p:txBody>
      </p:sp>
      <p:sp>
        <p:nvSpPr>
          <p:cNvPr id="9" name="Flèche droite rayée 8"/>
          <p:cNvSpPr/>
          <p:nvPr/>
        </p:nvSpPr>
        <p:spPr>
          <a:xfrm rot="19078223">
            <a:off x="2893661" y="2784136"/>
            <a:ext cx="376237" cy="388937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Flèche droite rayée 9"/>
          <p:cNvSpPr/>
          <p:nvPr/>
        </p:nvSpPr>
        <p:spPr>
          <a:xfrm rot="3105957">
            <a:off x="4884386" y="2922248"/>
            <a:ext cx="647700" cy="396875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Flèche droite rayée 10"/>
          <p:cNvSpPr/>
          <p:nvPr/>
        </p:nvSpPr>
        <p:spPr>
          <a:xfrm rot="1084915">
            <a:off x="5173311" y="2572998"/>
            <a:ext cx="1033462" cy="334963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lèche droite rayée 11"/>
          <p:cNvSpPr/>
          <p:nvPr/>
        </p:nvSpPr>
        <p:spPr>
          <a:xfrm rot="7364141">
            <a:off x="6773511" y="5133636"/>
            <a:ext cx="401637" cy="388937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Flèche droite rayée 12"/>
          <p:cNvSpPr/>
          <p:nvPr/>
        </p:nvSpPr>
        <p:spPr>
          <a:xfrm rot="6124738">
            <a:off x="5162198" y="3928723"/>
            <a:ext cx="649288" cy="388938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Flèche droite rayée 13"/>
          <p:cNvSpPr/>
          <p:nvPr/>
        </p:nvSpPr>
        <p:spPr>
          <a:xfrm rot="8979305">
            <a:off x="5757511" y="5876586"/>
            <a:ext cx="852487" cy="388937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Flèche droite rayée 14"/>
          <p:cNvSpPr/>
          <p:nvPr/>
        </p:nvSpPr>
        <p:spPr>
          <a:xfrm rot="4272234">
            <a:off x="6896542" y="4154942"/>
            <a:ext cx="749300" cy="388938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Flèche droite rayée 15"/>
          <p:cNvSpPr/>
          <p:nvPr/>
        </p:nvSpPr>
        <p:spPr>
          <a:xfrm rot="14340724">
            <a:off x="3798536" y="4966948"/>
            <a:ext cx="887412" cy="388938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Flèche droite rayée 16"/>
          <p:cNvSpPr/>
          <p:nvPr/>
        </p:nvSpPr>
        <p:spPr>
          <a:xfrm rot="12777504">
            <a:off x="3517548" y="5589248"/>
            <a:ext cx="965200" cy="388938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Flèche droite rayée 17"/>
          <p:cNvSpPr/>
          <p:nvPr/>
        </p:nvSpPr>
        <p:spPr>
          <a:xfrm rot="14036857">
            <a:off x="2688874" y="4833598"/>
            <a:ext cx="1039812" cy="388937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Flèche droite rayée 18"/>
          <p:cNvSpPr/>
          <p:nvPr/>
        </p:nvSpPr>
        <p:spPr>
          <a:xfrm rot="15548324">
            <a:off x="2342004" y="3850142"/>
            <a:ext cx="854075" cy="388938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Flèche droite rayée 19"/>
          <p:cNvSpPr/>
          <p:nvPr/>
        </p:nvSpPr>
        <p:spPr>
          <a:xfrm rot="6905986">
            <a:off x="4787549" y="5036798"/>
            <a:ext cx="722312" cy="388937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Flèche droite rayée 20"/>
          <p:cNvSpPr/>
          <p:nvPr/>
        </p:nvSpPr>
        <p:spPr>
          <a:xfrm rot="1954677">
            <a:off x="6182961" y="3004798"/>
            <a:ext cx="931862" cy="333375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ZoneTexte 5"/>
          <p:cNvSpPr txBox="1">
            <a:spLocks noChangeArrowheads="1"/>
          </p:cNvSpPr>
          <p:nvPr/>
        </p:nvSpPr>
        <p:spPr bwMode="auto">
          <a:xfrm>
            <a:off x="6535386" y="3563598"/>
            <a:ext cx="1123950" cy="3381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Firme C</a:t>
            </a:r>
          </a:p>
        </p:txBody>
      </p:sp>
      <p:sp>
        <p:nvSpPr>
          <p:cNvPr id="23" name="ZoneTexte 4"/>
          <p:cNvSpPr txBox="1">
            <a:spLocks noChangeArrowheads="1"/>
          </p:cNvSpPr>
          <p:nvPr/>
        </p:nvSpPr>
        <p:spPr bwMode="auto">
          <a:xfrm>
            <a:off x="4530373" y="4497048"/>
            <a:ext cx="1325563" cy="33813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Innovations</a:t>
            </a:r>
          </a:p>
        </p:txBody>
      </p:sp>
      <p:sp>
        <p:nvSpPr>
          <p:cNvPr id="24" name="ZoneTexte 4"/>
          <p:cNvSpPr txBox="1">
            <a:spLocks noChangeArrowheads="1"/>
          </p:cNvSpPr>
          <p:nvPr/>
        </p:nvSpPr>
        <p:spPr bwMode="auto">
          <a:xfrm>
            <a:off x="6333773" y="4755811"/>
            <a:ext cx="1325563" cy="33813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Innovations</a:t>
            </a:r>
          </a:p>
        </p:txBody>
      </p:sp>
      <p:sp>
        <p:nvSpPr>
          <p:cNvPr id="25" name="ZoneTexte 10"/>
          <p:cNvSpPr txBox="1">
            <a:spLocks noChangeArrowheads="1"/>
          </p:cNvSpPr>
          <p:nvPr/>
        </p:nvSpPr>
        <p:spPr bwMode="auto">
          <a:xfrm>
            <a:off x="4511323" y="5590836"/>
            <a:ext cx="2389188" cy="8318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Arial" pitchFamily="34" charset="0"/>
              </a:rPr>
              <a:t>Stock d’innovation et de connaissances dans la région</a:t>
            </a:r>
          </a:p>
        </p:txBody>
      </p:sp>
      <p:sp>
        <p:nvSpPr>
          <p:cNvPr id="26" name="Flèche droite rayée 25"/>
          <p:cNvSpPr/>
          <p:nvPr/>
        </p:nvSpPr>
        <p:spPr>
          <a:xfrm rot="17157185">
            <a:off x="3666774" y="4087473"/>
            <a:ext cx="895350" cy="390525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Flèche droite rayée 26"/>
          <p:cNvSpPr/>
          <p:nvPr/>
        </p:nvSpPr>
        <p:spPr>
          <a:xfrm rot="20264506">
            <a:off x="4270023" y="3498511"/>
            <a:ext cx="625475" cy="390525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Flèche droite rayée 27"/>
          <p:cNvSpPr/>
          <p:nvPr/>
        </p:nvSpPr>
        <p:spPr>
          <a:xfrm rot="19229367">
            <a:off x="6927498" y="5824198"/>
            <a:ext cx="755650" cy="388938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Flèche droite rayée 28"/>
          <p:cNvSpPr/>
          <p:nvPr/>
        </p:nvSpPr>
        <p:spPr>
          <a:xfrm rot="17375489">
            <a:off x="7464867" y="5229679"/>
            <a:ext cx="692150" cy="388938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Flèche droite rayée 29"/>
          <p:cNvSpPr/>
          <p:nvPr/>
        </p:nvSpPr>
        <p:spPr>
          <a:xfrm rot="15130204">
            <a:off x="7574405" y="4515304"/>
            <a:ext cx="571500" cy="388937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Flèche droite rayée 30"/>
          <p:cNvSpPr/>
          <p:nvPr/>
        </p:nvSpPr>
        <p:spPr>
          <a:xfrm rot="14825388">
            <a:off x="7525986" y="3962061"/>
            <a:ext cx="388937" cy="388937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Flèche droite rayée 31"/>
          <p:cNvSpPr/>
          <p:nvPr/>
        </p:nvSpPr>
        <p:spPr>
          <a:xfrm rot="20524288">
            <a:off x="3333398" y="2482511"/>
            <a:ext cx="376238" cy="388937"/>
          </a:xfrm>
          <a:prstGeom prst="stripedRightArrow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9942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763688" y="274638"/>
            <a:ext cx="6923112" cy="7060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Les pôles de compétitivité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468252" y="1268760"/>
            <a:ext cx="8424227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altLang="fr-FR" sz="2400" b="1" dirty="0" smtClean="0">
                <a:solidFill>
                  <a:srgbClr val="FF0000"/>
                </a:solidFill>
              </a:rPr>
              <a:t>2. Relations </a:t>
            </a:r>
            <a:r>
              <a:rPr lang="fr-CA" altLang="fr-FR" sz="2400" b="1" dirty="0">
                <a:solidFill>
                  <a:srgbClr val="FF0000"/>
                </a:solidFill>
              </a:rPr>
              <a:t>verticales</a:t>
            </a:r>
            <a:r>
              <a:rPr lang="fr-CA" altLang="fr-FR" sz="2400" dirty="0"/>
              <a:t>: </a:t>
            </a:r>
            <a:r>
              <a:rPr lang="fr-CA" altLang="fr-FR" sz="2400" dirty="0">
                <a:solidFill>
                  <a:srgbClr val="000000"/>
                </a:solidFill>
              </a:rPr>
              <a:t>proximité </a:t>
            </a:r>
            <a:r>
              <a:rPr lang="fr-CA" altLang="fr-FR" sz="2400" dirty="0" smtClean="0">
                <a:solidFill>
                  <a:srgbClr val="000000"/>
                </a:solidFill>
              </a:rPr>
              <a:t>entre donneurs d’ordre et un </a:t>
            </a:r>
            <a:r>
              <a:rPr lang="fr-CA" altLang="fr-FR" sz="2400" dirty="0">
                <a:solidFill>
                  <a:srgbClr val="000000"/>
                </a:solidFill>
              </a:rPr>
              <a:t>grand nombre de sous-traitants et </a:t>
            </a:r>
            <a:r>
              <a:rPr lang="fr-CA" altLang="fr-FR" sz="2400" dirty="0" smtClean="0">
                <a:solidFill>
                  <a:srgbClr val="000000"/>
                </a:solidFill>
              </a:rPr>
              <a:t>fournisseurs.</a:t>
            </a:r>
            <a:endParaRPr lang="fr-CA" altLang="fr-FR" sz="2400" dirty="0">
              <a:solidFill>
                <a:srgbClr val="00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75656" y="3049141"/>
            <a:ext cx="7090183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fr-CA" altLang="fr-FR" sz="2000" dirty="0">
                <a:solidFill>
                  <a:srgbClr val="000000"/>
                </a:solidFill>
                <a:latin typeface="+mn-lt"/>
              </a:rPr>
              <a:t>La </a:t>
            </a:r>
            <a:r>
              <a:rPr lang="fr-CA" altLang="fr-FR" sz="2000" b="1" dirty="0" smtClean="0">
                <a:solidFill>
                  <a:srgbClr val="C00000"/>
                </a:solidFill>
                <a:latin typeface="+mn-lt"/>
              </a:rPr>
              <a:t>qualité, fréquence</a:t>
            </a:r>
            <a:r>
              <a:rPr lang="fr-CA" altLang="fr-FR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fr-CA" altLang="fr-FR" sz="2000" dirty="0">
                <a:solidFill>
                  <a:srgbClr val="000000"/>
                </a:solidFill>
                <a:latin typeface="+mn-lt"/>
              </a:rPr>
              <a:t>et </a:t>
            </a:r>
            <a:r>
              <a:rPr lang="fr-CA" altLang="fr-FR" sz="2000" b="1" dirty="0" smtClean="0">
                <a:solidFill>
                  <a:srgbClr val="C00000"/>
                </a:solidFill>
                <a:latin typeface="+mn-lt"/>
              </a:rPr>
              <a:t>densité </a:t>
            </a:r>
            <a:r>
              <a:rPr lang="fr-CA" altLang="fr-FR" sz="2000" b="1" dirty="0">
                <a:solidFill>
                  <a:srgbClr val="C00000"/>
                </a:solidFill>
                <a:latin typeface="+mn-lt"/>
              </a:rPr>
              <a:t>du </a:t>
            </a:r>
            <a:r>
              <a:rPr lang="fr-CA" altLang="fr-FR" sz="2000" b="1" dirty="0" smtClean="0">
                <a:solidFill>
                  <a:srgbClr val="C00000"/>
                </a:solidFill>
                <a:latin typeface="+mn-lt"/>
              </a:rPr>
              <a:t>réseau</a:t>
            </a: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fr-CA" altLang="fr-FR" sz="2000" dirty="0" smtClean="0">
                <a:solidFill>
                  <a:srgbClr val="000000"/>
                </a:solidFill>
                <a:latin typeface="+mn-lt"/>
              </a:rPr>
              <a:t>Des </a:t>
            </a:r>
            <a:r>
              <a:rPr lang="fr-CA" altLang="fr-FR" sz="2000" b="1" dirty="0" smtClean="0">
                <a:solidFill>
                  <a:srgbClr val="C00000"/>
                </a:solidFill>
                <a:latin typeface="+mn-lt"/>
              </a:rPr>
              <a:t>coopération de sous-traitance </a:t>
            </a: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fr-CA" altLang="fr-FR" sz="2000" dirty="0" smtClean="0">
                <a:solidFill>
                  <a:srgbClr val="000000"/>
                </a:solidFill>
                <a:latin typeface="+mn-lt"/>
              </a:rPr>
              <a:t>Les logiques de </a:t>
            </a:r>
            <a:r>
              <a:rPr lang="fr-CA" altLang="fr-FR" sz="2000" b="1" dirty="0" smtClean="0">
                <a:solidFill>
                  <a:srgbClr val="C00000"/>
                </a:solidFill>
                <a:latin typeface="+mn-lt"/>
              </a:rPr>
              <a:t>coopération</a:t>
            </a:r>
            <a:r>
              <a:rPr lang="fr-CA" altLang="fr-FR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CA" altLang="fr-FR" sz="2000" dirty="0" smtClean="0">
                <a:solidFill>
                  <a:srgbClr val="000000"/>
                </a:solidFill>
                <a:latin typeface="+mn-lt"/>
              </a:rPr>
              <a:t>et d’</a:t>
            </a:r>
            <a:r>
              <a:rPr lang="fr-CA" altLang="fr-FR" sz="2000" b="1" dirty="0" smtClean="0">
                <a:solidFill>
                  <a:srgbClr val="C00000"/>
                </a:solidFill>
                <a:latin typeface="+mn-lt"/>
              </a:rPr>
              <a:t>entraide</a:t>
            </a:r>
            <a:endParaRPr lang="fr-CA" altLang="fr-FR" sz="20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fr-CA" altLang="fr-FR" sz="2000" dirty="0" smtClean="0">
                <a:solidFill>
                  <a:srgbClr val="000000"/>
                </a:solidFill>
                <a:latin typeface="+mn-lt"/>
              </a:rPr>
              <a:t>Pas de </a:t>
            </a:r>
            <a:r>
              <a:rPr lang="fr-CA" altLang="fr-FR" sz="2000" b="1" dirty="0" smtClean="0">
                <a:solidFill>
                  <a:srgbClr val="C00000"/>
                </a:solidFill>
                <a:latin typeface="+mn-lt"/>
              </a:rPr>
              <a:t>coûts </a:t>
            </a:r>
            <a:r>
              <a:rPr lang="fr-CA" altLang="fr-FR" sz="2000" b="1" dirty="0">
                <a:solidFill>
                  <a:srgbClr val="C00000"/>
                </a:solidFill>
                <a:latin typeface="+mn-lt"/>
              </a:rPr>
              <a:t>de </a:t>
            </a:r>
            <a:r>
              <a:rPr lang="fr-CA" altLang="fr-FR" sz="2000" b="1" dirty="0" smtClean="0">
                <a:solidFill>
                  <a:srgbClr val="C00000"/>
                </a:solidFill>
                <a:latin typeface="+mn-lt"/>
              </a:rPr>
              <a:t>transport</a:t>
            </a:r>
            <a:endParaRPr lang="fr-CA" altLang="fr-FR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68253" y="2348880"/>
            <a:ext cx="453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A" altLang="fr-FR" sz="2800" b="1" dirty="0">
                <a:solidFill>
                  <a:srgbClr val="000000"/>
                </a:solidFill>
                <a:latin typeface="+mn-lt"/>
              </a:rPr>
              <a:t>La proximité favorise:</a:t>
            </a:r>
          </a:p>
        </p:txBody>
      </p:sp>
    </p:spTree>
    <p:extLst>
      <p:ext uri="{BB962C8B-B14F-4D97-AF65-F5344CB8AC3E}">
        <p14:creationId xmlns:p14="http://schemas.microsoft.com/office/powerpoint/2010/main" val="380009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763688" y="274638"/>
            <a:ext cx="6923112" cy="6340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Les pôles de compétitivité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467544" y="1329254"/>
            <a:ext cx="853244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altLang="fr-FR" sz="2400" b="1" dirty="0" smtClean="0">
                <a:solidFill>
                  <a:srgbClr val="FF0000"/>
                </a:solidFill>
              </a:rPr>
              <a:t>2. Relations </a:t>
            </a:r>
            <a:r>
              <a:rPr lang="fr-CA" altLang="fr-FR" sz="2400" b="1" dirty="0">
                <a:solidFill>
                  <a:srgbClr val="FF0000"/>
                </a:solidFill>
              </a:rPr>
              <a:t>verticales</a:t>
            </a:r>
            <a:r>
              <a:rPr lang="fr-CA" altLang="fr-FR" sz="2400" dirty="0"/>
              <a:t>: </a:t>
            </a:r>
            <a:r>
              <a:rPr lang="fr-CA" altLang="fr-FR" sz="2400" dirty="0">
                <a:solidFill>
                  <a:srgbClr val="000000"/>
                </a:solidFill>
              </a:rPr>
              <a:t>proximité </a:t>
            </a:r>
            <a:r>
              <a:rPr lang="fr-CA" altLang="fr-FR" sz="2400" dirty="0" smtClean="0">
                <a:solidFill>
                  <a:srgbClr val="000000"/>
                </a:solidFill>
              </a:rPr>
              <a:t>entre donneurs d’ordre et un </a:t>
            </a:r>
            <a:r>
              <a:rPr lang="fr-CA" altLang="fr-FR" sz="2400" dirty="0">
                <a:solidFill>
                  <a:srgbClr val="000000"/>
                </a:solidFill>
              </a:rPr>
              <a:t>grand nombre de sous-traitants et </a:t>
            </a:r>
            <a:r>
              <a:rPr lang="fr-CA" altLang="fr-FR" sz="2400" dirty="0" smtClean="0">
                <a:solidFill>
                  <a:srgbClr val="000000"/>
                </a:solidFill>
              </a:rPr>
              <a:t>fournisseurs.</a:t>
            </a:r>
            <a:endParaRPr lang="fr-CA" altLang="fr-FR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3668" y="2420888"/>
            <a:ext cx="3306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 b="1" dirty="0" smtClean="0">
                <a:solidFill>
                  <a:srgbClr val="C00000"/>
                </a:solidFill>
              </a:rPr>
              <a:t>Sous-traitants / fournisseurs </a:t>
            </a:r>
            <a:r>
              <a:rPr lang="fr-CA" altLang="fr-FR" b="1" dirty="0" smtClean="0">
                <a:solidFill>
                  <a:schemeClr val="tx1">
                    <a:lumMod val="50000"/>
                  </a:schemeClr>
                </a:solidFill>
              </a:rPr>
              <a:t>attirent et développent donneurs d’ordre</a:t>
            </a:r>
            <a:endParaRPr lang="ru-RU" altLang="fr-FR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581128"/>
            <a:ext cx="2975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CA" altLang="fr-FR" b="1" dirty="0" smtClean="0">
                <a:solidFill>
                  <a:srgbClr val="C00000"/>
                </a:solidFill>
              </a:rPr>
              <a:t>Donneurs </a:t>
            </a:r>
            <a:r>
              <a:rPr lang="fr-CA" altLang="fr-FR" b="1" dirty="0">
                <a:solidFill>
                  <a:srgbClr val="C00000"/>
                </a:solidFill>
              </a:rPr>
              <a:t>d’ordre </a:t>
            </a:r>
            <a:r>
              <a:rPr lang="fr-CA" altLang="fr-FR" b="1" dirty="0" smtClean="0">
                <a:solidFill>
                  <a:schemeClr val="tx1">
                    <a:lumMod val="50000"/>
                  </a:schemeClr>
                </a:solidFill>
              </a:rPr>
              <a:t>attirent et développent sous-traitants / fournisseurs </a:t>
            </a:r>
            <a:endParaRPr lang="ru-RU" altLang="fr-FR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323528" y="6093778"/>
            <a:ext cx="4895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A" altLang="fr-FR" sz="2800" b="1" dirty="0">
                <a:solidFill>
                  <a:srgbClr val="000000"/>
                </a:solidFill>
              </a:rPr>
              <a:t>Le pôle s’auto-renforce….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1630297" y="2420888"/>
            <a:ext cx="1746092" cy="1497766"/>
          </a:xfrm>
          <a:prstGeom prst="downArrow">
            <a:avLst/>
          </a:prstGeom>
          <a:solidFill>
            <a:srgbClr val="B0463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e 8"/>
          <p:cNvGrpSpPr/>
          <p:nvPr/>
        </p:nvGrpSpPr>
        <p:grpSpPr>
          <a:xfrm>
            <a:off x="3389520" y="2276872"/>
            <a:ext cx="2262600" cy="1572654"/>
            <a:chOff x="2138222" y="72011"/>
            <a:chExt cx="2262600" cy="1572654"/>
          </a:xfrm>
        </p:grpSpPr>
        <p:sp>
          <p:nvSpPr>
            <p:cNvPr id="10" name="Rectangle 9"/>
            <p:cNvSpPr/>
            <p:nvPr/>
          </p:nvSpPr>
          <p:spPr>
            <a:xfrm>
              <a:off x="2138222" y="72011"/>
              <a:ext cx="2262600" cy="15726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138222" y="72011"/>
              <a:ext cx="2262600" cy="1572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altLang="fr-FR" sz="3000" b="1" kern="1200" dirty="0" smtClean="0">
                  <a:solidFill>
                    <a:srgbClr val="C00000"/>
                  </a:solidFill>
                </a:rPr>
                <a:t>Liens en amont</a:t>
              </a:r>
              <a:endParaRPr lang="fr-CA" sz="3000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2" name="Moins 11"/>
          <p:cNvSpPr/>
          <p:nvPr/>
        </p:nvSpPr>
        <p:spPr>
          <a:xfrm rot="21300000">
            <a:off x="1277493" y="3714063"/>
            <a:ext cx="5784586" cy="662422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lèche vers le haut 12"/>
          <p:cNvSpPr/>
          <p:nvPr/>
        </p:nvSpPr>
        <p:spPr>
          <a:xfrm>
            <a:off x="5004048" y="4286911"/>
            <a:ext cx="1746092" cy="1497766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4053816"/>
              <a:satOff val="31325"/>
              <a:lumOff val="-7451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e 13"/>
          <p:cNvGrpSpPr/>
          <p:nvPr/>
        </p:nvGrpSpPr>
        <p:grpSpPr>
          <a:xfrm>
            <a:off x="3203848" y="4376626"/>
            <a:ext cx="1862498" cy="1572654"/>
            <a:chOff x="1944206" y="2160233"/>
            <a:chExt cx="1862498" cy="1572654"/>
          </a:xfrm>
        </p:grpSpPr>
        <p:sp>
          <p:nvSpPr>
            <p:cNvPr id="15" name="Rectangle 14"/>
            <p:cNvSpPr/>
            <p:nvPr/>
          </p:nvSpPr>
          <p:spPr>
            <a:xfrm>
              <a:off x="1944206" y="2160233"/>
              <a:ext cx="1862498" cy="15726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944206" y="2160233"/>
              <a:ext cx="1862498" cy="1572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3000" b="1" kern="1200" dirty="0" smtClean="0">
                  <a:solidFill>
                    <a:schemeClr val="accent2">
                      <a:lumMod val="50000"/>
                    </a:schemeClr>
                  </a:solidFill>
                </a:rPr>
                <a:t>Liens en aval</a:t>
              </a:r>
              <a:endParaRPr lang="fr-CA" sz="3000" b="1" kern="1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32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763688" y="274638"/>
            <a:ext cx="6923112" cy="7060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Les pôles de compétitivité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395536" y="1382666"/>
            <a:ext cx="7848872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fr-CA" altLang="fr-FR" sz="2400" b="1" dirty="0" smtClean="0">
                <a:solidFill>
                  <a:srgbClr val="FF0000"/>
                </a:solidFill>
              </a:rPr>
              <a:t>3. Bassin </a:t>
            </a:r>
            <a:r>
              <a:rPr lang="fr-CA" altLang="fr-FR" sz="2400" b="1" dirty="0">
                <a:solidFill>
                  <a:srgbClr val="FF0000"/>
                </a:solidFill>
              </a:rPr>
              <a:t>de travailleurs spécialisés</a:t>
            </a:r>
            <a:r>
              <a:rPr lang="fr-CA" altLang="fr-FR" sz="2400" dirty="0"/>
              <a:t>: </a:t>
            </a:r>
            <a:r>
              <a:rPr lang="fr-CA" altLang="fr-FR" sz="2400" dirty="0">
                <a:solidFill>
                  <a:srgbClr val="000000"/>
                </a:solidFill>
              </a:rPr>
              <a:t>existence d’un bassin de travailleurs spécialisés dans cette industrie.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2480469"/>
            <a:ext cx="82819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fr-CA" altLang="fr-FR" b="1" dirty="0">
                <a:solidFill>
                  <a:srgbClr val="C00000"/>
                </a:solidFill>
                <a:latin typeface="+mn-lt"/>
              </a:rPr>
              <a:t>Attraction entreprises</a:t>
            </a:r>
            <a:r>
              <a:rPr lang="fr-CA" altLang="fr-FR" dirty="0">
                <a:solidFill>
                  <a:srgbClr val="000000"/>
                </a:solidFill>
                <a:latin typeface="+mn-lt"/>
              </a:rPr>
              <a:t>: disponibilité de main-d'œuvre spécialisée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fr-CA" altLang="fr-FR" b="1" dirty="0">
                <a:solidFill>
                  <a:srgbClr val="C00000"/>
                </a:solidFill>
                <a:latin typeface="+mn-lt"/>
              </a:rPr>
              <a:t>Attraction travailleurs</a:t>
            </a:r>
            <a:r>
              <a:rPr lang="fr-CA" altLang="fr-FR" dirty="0">
                <a:solidFill>
                  <a:srgbClr val="000000"/>
                </a:solidFill>
                <a:latin typeface="+mn-lt"/>
              </a:rPr>
              <a:t>: plus d’employeurs, fluidité du marché du travail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fr-CA" altLang="fr-FR" b="1" dirty="0">
                <a:solidFill>
                  <a:srgbClr val="C00000"/>
                </a:solidFill>
                <a:latin typeface="+mn-lt"/>
              </a:rPr>
              <a:t>Programme de formation spécialisées</a:t>
            </a:r>
          </a:p>
        </p:txBody>
      </p:sp>
      <p:sp>
        <p:nvSpPr>
          <p:cNvPr id="6" name="ZoneTexte 27"/>
          <p:cNvSpPr txBox="1">
            <a:spLocks noChangeArrowheads="1"/>
          </p:cNvSpPr>
          <p:nvPr/>
        </p:nvSpPr>
        <p:spPr bwMode="auto">
          <a:xfrm>
            <a:off x="1547614" y="5517232"/>
            <a:ext cx="6265862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CA" altLang="fr-FR" b="1">
                <a:solidFill>
                  <a:srgbClr val="000000"/>
                </a:solidFill>
                <a:latin typeface="+mn-lt"/>
              </a:rPr>
              <a:t>Processus auto-cumulatif</a:t>
            </a:r>
          </a:p>
        </p:txBody>
      </p:sp>
    </p:spTree>
    <p:extLst>
      <p:ext uri="{BB962C8B-B14F-4D97-AF65-F5344CB8AC3E}">
        <p14:creationId xmlns:p14="http://schemas.microsoft.com/office/powerpoint/2010/main" val="1002178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273893696"/>
              </p:ext>
            </p:extLst>
          </p:nvPr>
        </p:nvGraphicFramePr>
        <p:xfrm>
          <a:off x="1295636" y="1916832"/>
          <a:ext cx="6552728" cy="4260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1763688" y="274638"/>
            <a:ext cx="6923112" cy="7060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Les pôles de compétitivité</a:t>
            </a:r>
            <a:endParaRPr lang="fr-CA" dirty="0"/>
          </a:p>
        </p:txBody>
      </p: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1905000" y="2055813"/>
            <a:ext cx="1716088" cy="1027112"/>
            <a:chOff x="4333305" y="1677458"/>
            <a:chExt cx="1716225" cy="1028369"/>
          </a:xfrm>
        </p:grpSpPr>
        <p:sp>
          <p:nvSpPr>
            <p:cNvPr id="6" name="Ellipse 5"/>
            <p:cNvSpPr/>
            <p:nvPr/>
          </p:nvSpPr>
          <p:spPr>
            <a:xfrm>
              <a:off x="4333305" y="1677458"/>
              <a:ext cx="1716225" cy="102836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-27576"/>
                <a:lumOff val="36586"/>
                <a:alphaOff val="0"/>
              </a:schemeClr>
            </a:fillRef>
            <a:effectRef idx="2">
              <a:schemeClr val="accent6">
                <a:shade val="50000"/>
                <a:hueOff val="0"/>
                <a:satOff val="-27576"/>
                <a:lumOff val="365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4"/>
            <p:cNvSpPr/>
            <p:nvPr/>
          </p:nvSpPr>
          <p:spPr>
            <a:xfrm>
              <a:off x="4584150" y="1828455"/>
              <a:ext cx="1214535" cy="7263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A" sz="1200" dirty="0">
                  <a:solidFill>
                    <a:srgbClr val="000000"/>
                  </a:solidFill>
                </a:rPr>
                <a:t>Consultants et services de soutien</a:t>
              </a:r>
            </a:p>
          </p:txBody>
        </p:sp>
      </p:grpSp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611188" y="1123950"/>
            <a:ext cx="7921625" cy="5238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A" altLang="fr-FR" sz="2800" b="1" dirty="0">
                <a:solidFill>
                  <a:srgbClr val="FF0000"/>
                </a:solidFill>
              </a:rPr>
              <a:t>Les acteurs-clé d’un pôle de compétitivité</a:t>
            </a:r>
          </a:p>
        </p:txBody>
      </p:sp>
      <p:grpSp>
        <p:nvGrpSpPr>
          <p:cNvPr id="9" name="Groupe 7"/>
          <p:cNvGrpSpPr>
            <a:grpSpLocks/>
          </p:cNvGrpSpPr>
          <p:nvPr/>
        </p:nvGrpSpPr>
        <p:grpSpPr bwMode="auto">
          <a:xfrm>
            <a:off x="4787900" y="2489200"/>
            <a:ext cx="1708150" cy="969963"/>
            <a:chOff x="2475066" y="0"/>
            <a:chExt cx="1707250" cy="969345"/>
          </a:xfrm>
        </p:grpSpPr>
        <p:sp>
          <p:nvSpPr>
            <p:cNvPr id="10" name="Ellipse 9"/>
            <p:cNvSpPr/>
            <p:nvPr/>
          </p:nvSpPr>
          <p:spPr>
            <a:xfrm>
              <a:off x="2475066" y="0"/>
              <a:ext cx="1707250" cy="96934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-11818"/>
                <a:lumOff val="15680"/>
                <a:alphaOff val="0"/>
              </a:schemeClr>
            </a:fillRef>
            <a:effectRef idx="2">
              <a:schemeClr val="accent6">
                <a:shade val="50000"/>
                <a:hueOff val="0"/>
                <a:satOff val="-11818"/>
                <a:lumOff val="156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lipse 4"/>
            <p:cNvSpPr/>
            <p:nvPr/>
          </p:nvSpPr>
          <p:spPr>
            <a:xfrm>
              <a:off x="2725759" y="141198"/>
              <a:ext cx="1205864" cy="686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CA" sz="1200" dirty="0">
                  <a:solidFill>
                    <a:srgbClr val="000000"/>
                  </a:solidFill>
                </a:rPr>
                <a:t>Gouvernements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989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907704" y="116632"/>
            <a:ext cx="7211144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Autorités publiques 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71599" y="1130627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b="1" dirty="0" smtClean="0">
                <a:solidFill>
                  <a:srgbClr val="943535"/>
                </a:solidFill>
              </a:rPr>
              <a:t>Rôle des autorités publiques locales</a:t>
            </a:r>
            <a:endParaRPr lang="fr-CA" sz="3000" b="1" dirty="0">
              <a:solidFill>
                <a:srgbClr val="943535"/>
              </a:solidFill>
            </a:endParaRPr>
          </a:p>
        </p:txBody>
      </p:sp>
      <p:sp>
        <p:nvSpPr>
          <p:cNvPr id="24" name="Flèche droite 23"/>
          <p:cNvSpPr/>
          <p:nvPr/>
        </p:nvSpPr>
        <p:spPr>
          <a:xfrm rot="20653517">
            <a:off x="1173835" y="3444239"/>
            <a:ext cx="1975396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Flèche droite 24"/>
          <p:cNvSpPr/>
          <p:nvPr/>
        </p:nvSpPr>
        <p:spPr>
          <a:xfrm rot="4151683">
            <a:off x="505869" y="4498654"/>
            <a:ext cx="1975396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Flèche droite 32"/>
          <p:cNvSpPr/>
          <p:nvPr/>
        </p:nvSpPr>
        <p:spPr>
          <a:xfrm rot="980016">
            <a:off x="1394836" y="4452891"/>
            <a:ext cx="1827278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Flèche droite 33"/>
          <p:cNvSpPr/>
          <p:nvPr/>
        </p:nvSpPr>
        <p:spPr>
          <a:xfrm>
            <a:off x="1320777" y="3920102"/>
            <a:ext cx="1975396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Flèche droite 34"/>
          <p:cNvSpPr/>
          <p:nvPr/>
        </p:nvSpPr>
        <p:spPr>
          <a:xfrm rot="19399966">
            <a:off x="755019" y="3161747"/>
            <a:ext cx="1975396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Flèche droite 35"/>
          <p:cNvSpPr/>
          <p:nvPr/>
        </p:nvSpPr>
        <p:spPr>
          <a:xfrm rot="17221309">
            <a:off x="449537" y="3107048"/>
            <a:ext cx="1975396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Ellipse 36"/>
          <p:cNvSpPr/>
          <p:nvPr/>
        </p:nvSpPr>
        <p:spPr>
          <a:xfrm>
            <a:off x="222514" y="3036402"/>
            <a:ext cx="2376264" cy="2020130"/>
          </a:xfrm>
          <a:prstGeom prst="ellipse">
            <a:avLst/>
          </a:prstGeom>
          <a:solidFill>
            <a:srgbClr val="94353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ZoneTexte 37"/>
          <p:cNvSpPr txBox="1"/>
          <p:nvPr/>
        </p:nvSpPr>
        <p:spPr>
          <a:xfrm>
            <a:off x="222514" y="369252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chemeClr val="bg2"/>
                </a:solidFill>
              </a:rPr>
              <a:t>Institutions publiques</a:t>
            </a:r>
            <a:endParaRPr lang="fr-CA" sz="2000" b="1" dirty="0">
              <a:solidFill>
                <a:schemeClr val="bg2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678642" y="2559348"/>
            <a:ext cx="4351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b="1" dirty="0" smtClean="0">
                <a:solidFill>
                  <a:srgbClr val="000000"/>
                </a:solidFill>
              </a:rPr>
              <a:t>Mises en relation</a:t>
            </a:r>
            <a:endParaRPr lang="fr-CA" sz="2500" b="1" dirty="0">
              <a:solidFill>
                <a:srgbClr val="00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247418" y="3179625"/>
            <a:ext cx="53802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b="1" dirty="0" smtClean="0">
                <a:solidFill>
                  <a:srgbClr val="000000"/>
                </a:solidFill>
              </a:rPr>
              <a:t>Encouragement &amp; Mobilisation</a:t>
            </a:r>
            <a:endParaRPr lang="fr-CA" sz="2500" b="1" dirty="0">
              <a:solidFill>
                <a:srgbClr val="00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54751" y="1949912"/>
            <a:ext cx="505062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b="1" dirty="0" smtClean="0">
                <a:solidFill>
                  <a:srgbClr val="000000"/>
                </a:solidFill>
              </a:rPr>
              <a:t>Soutien « software »</a:t>
            </a:r>
            <a:endParaRPr lang="fr-CA" sz="2500" b="1" dirty="0">
              <a:solidFill>
                <a:srgbClr val="00000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545400" y="3940668"/>
            <a:ext cx="54749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b="1" dirty="0" smtClean="0">
                <a:solidFill>
                  <a:srgbClr val="000000"/>
                </a:solidFill>
              </a:rPr>
              <a:t>Renforcement capital social</a:t>
            </a:r>
            <a:endParaRPr lang="fr-CA" sz="2500" b="1" dirty="0">
              <a:solidFill>
                <a:srgbClr val="000000"/>
              </a:solidFill>
            </a:endParaRPr>
          </a:p>
        </p:txBody>
      </p:sp>
      <p:cxnSp>
        <p:nvCxnSpPr>
          <p:cNvPr id="44" name="Connecteur droit 43"/>
          <p:cNvCxnSpPr/>
          <p:nvPr/>
        </p:nvCxnSpPr>
        <p:spPr>
          <a:xfrm>
            <a:off x="654751" y="1960592"/>
            <a:ext cx="46085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654751" y="1958966"/>
            <a:ext cx="0" cy="468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678642" y="2556059"/>
            <a:ext cx="46085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2678642" y="2557722"/>
            <a:ext cx="0" cy="468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240328" y="3179625"/>
            <a:ext cx="53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3240328" y="3177999"/>
            <a:ext cx="0" cy="468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3545400" y="3922937"/>
            <a:ext cx="4716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3545400" y="3942715"/>
            <a:ext cx="0" cy="468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3256608" y="4723969"/>
            <a:ext cx="4735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b="1" dirty="0" smtClean="0">
                <a:solidFill>
                  <a:srgbClr val="000000"/>
                </a:solidFill>
              </a:rPr>
              <a:t>Renforcement des pôles de compétitivité</a:t>
            </a:r>
            <a:endParaRPr lang="fr-CA" sz="2500" b="1" dirty="0">
              <a:solidFill>
                <a:srgbClr val="000000"/>
              </a:solidFill>
            </a:endParaRPr>
          </a:p>
        </p:txBody>
      </p:sp>
      <p:cxnSp>
        <p:nvCxnSpPr>
          <p:cNvPr id="53" name="Connecteur droit 52"/>
          <p:cNvCxnSpPr/>
          <p:nvPr/>
        </p:nvCxnSpPr>
        <p:spPr>
          <a:xfrm>
            <a:off x="3242740" y="4723969"/>
            <a:ext cx="46085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3242740" y="4743747"/>
            <a:ext cx="0" cy="468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539552" y="5747963"/>
            <a:ext cx="74524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b="1" dirty="0" smtClean="0">
                <a:solidFill>
                  <a:srgbClr val="000000"/>
                </a:solidFill>
              </a:rPr>
              <a:t>Renforcement des relations donneurs d’ordre et sous-traitants /  fournisseurs</a:t>
            </a:r>
            <a:endParaRPr lang="fr-CA" sz="2500" b="1" dirty="0">
              <a:solidFill>
                <a:srgbClr val="000000"/>
              </a:solidFill>
            </a:endParaRPr>
          </a:p>
        </p:txBody>
      </p:sp>
      <p:cxnSp>
        <p:nvCxnSpPr>
          <p:cNvPr id="56" name="Connecteur droit 55"/>
          <p:cNvCxnSpPr/>
          <p:nvPr/>
        </p:nvCxnSpPr>
        <p:spPr>
          <a:xfrm>
            <a:off x="535123" y="5747963"/>
            <a:ext cx="6840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535123" y="5747963"/>
            <a:ext cx="0" cy="468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4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40" grpId="0"/>
      <p:bldP spid="41" grpId="0"/>
      <p:bldP spid="42" grpId="0"/>
      <p:bldP spid="43" grpId="0"/>
      <p:bldP spid="52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50316" y="188640"/>
            <a:ext cx="6923112" cy="706090"/>
          </a:xfrm>
        </p:spPr>
        <p:txBody>
          <a:bodyPr/>
          <a:lstStyle/>
          <a:p>
            <a:r>
              <a:rPr lang="fr-CA" dirty="0"/>
              <a:t>Attraction main-d’œuvre 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259632" y="1124744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b="1" dirty="0" smtClean="0">
                <a:solidFill>
                  <a:srgbClr val="6C0800"/>
                </a:solidFill>
              </a:rPr>
              <a:t>Pénuries </a:t>
            </a:r>
            <a:r>
              <a:rPr lang="fr-CA" sz="2600" b="1" dirty="0">
                <a:solidFill>
                  <a:srgbClr val="6C0800"/>
                </a:solidFill>
              </a:rPr>
              <a:t>de </a:t>
            </a:r>
            <a:r>
              <a:rPr lang="fr-CA" sz="2600" b="1" dirty="0" smtClean="0">
                <a:solidFill>
                  <a:srgbClr val="6C0800"/>
                </a:solidFill>
              </a:rPr>
              <a:t>main-d’œuvre</a:t>
            </a:r>
            <a:r>
              <a:rPr lang="fr-CA" sz="2600" dirty="0" smtClean="0">
                <a:solidFill>
                  <a:srgbClr val="000000"/>
                </a:solidFill>
              </a:rPr>
              <a:t>: principal </a:t>
            </a:r>
            <a:r>
              <a:rPr lang="fr-CA" sz="2600" b="1" dirty="0" smtClean="0">
                <a:solidFill>
                  <a:schemeClr val="accent1"/>
                </a:solidFill>
              </a:rPr>
              <a:t>frein </a:t>
            </a:r>
            <a:r>
              <a:rPr lang="fr-CA" sz="2600" dirty="0">
                <a:solidFill>
                  <a:srgbClr val="000000"/>
                </a:solidFill>
              </a:rPr>
              <a:t>à la croissance des </a:t>
            </a:r>
            <a:r>
              <a:rPr lang="fr-CA" sz="2600" dirty="0" smtClean="0">
                <a:solidFill>
                  <a:srgbClr val="000000"/>
                </a:solidFill>
              </a:rPr>
              <a:t>PME</a:t>
            </a:r>
            <a:endParaRPr lang="fr-CA" sz="2600" dirty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53307" y="2027485"/>
            <a:ext cx="69951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3000" dirty="0" smtClean="0">
                <a:solidFill>
                  <a:srgbClr val="000000"/>
                </a:solidFill>
              </a:rPr>
              <a:t>Comment attirer des jeunes </a:t>
            </a:r>
            <a:r>
              <a:rPr lang="fr-CA" sz="3000" b="1" dirty="0" smtClean="0">
                <a:solidFill>
                  <a:srgbClr val="6C0024"/>
                </a:solidFill>
              </a:rPr>
              <a:t>dans des PME </a:t>
            </a:r>
            <a:r>
              <a:rPr lang="fr-CA" sz="3000" dirty="0" smtClean="0">
                <a:solidFill>
                  <a:srgbClr val="0000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CA" sz="3000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3000" dirty="0" smtClean="0">
                <a:solidFill>
                  <a:srgbClr val="000000"/>
                </a:solidFill>
              </a:rPr>
              <a:t>Comment attirer des jeunes </a:t>
            </a:r>
            <a:r>
              <a:rPr lang="fr-CA" sz="3000" b="1" dirty="0" smtClean="0">
                <a:solidFill>
                  <a:schemeClr val="accent1"/>
                </a:solidFill>
              </a:rPr>
              <a:t>en région</a:t>
            </a:r>
            <a:r>
              <a:rPr lang="fr-CA" sz="3000" b="1" dirty="0" smtClean="0">
                <a:solidFill>
                  <a:srgbClr val="6C0024"/>
                </a:solidFill>
              </a:rPr>
              <a:t> </a:t>
            </a:r>
            <a:r>
              <a:rPr lang="fr-CA" sz="3000" dirty="0" smtClean="0">
                <a:solidFill>
                  <a:srgbClr val="0000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fr-CA" sz="3000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fr-CA" sz="3000" dirty="0" smtClean="0">
                <a:solidFill>
                  <a:srgbClr val="000000"/>
                </a:solidFill>
              </a:rPr>
              <a:t>Quel </a:t>
            </a:r>
            <a:r>
              <a:rPr lang="fr-CA" sz="3000" b="1" dirty="0" smtClean="0">
                <a:solidFill>
                  <a:srgbClr val="6C0024"/>
                </a:solidFill>
              </a:rPr>
              <a:t>marketing territorial </a:t>
            </a:r>
            <a:r>
              <a:rPr lang="fr-CA" sz="3000" dirty="0" smtClean="0">
                <a:solidFill>
                  <a:srgbClr val="000000"/>
                </a:solidFill>
              </a:rPr>
              <a:t>?</a:t>
            </a:r>
            <a:endParaRPr lang="fr-CA" sz="30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843" y="5445224"/>
            <a:ext cx="794550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►</a:t>
            </a:r>
            <a:r>
              <a:rPr lang="fr-CA" sz="2500" b="1" dirty="0" smtClean="0">
                <a:solidFill>
                  <a:srgbClr val="000000"/>
                </a:solidFill>
              </a:rPr>
              <a:t>Enquête </a:t>
            </a:r>
            <a:r>
              <a:rPr lang="fr-CA" sz="2500" b="1" dirty="0">
                <a:solidFill>
                  <a:srgbClr val="000000"/>
                </a:solidFill>
              </a:rPr>
              <a:t>auprès </a:t>
            </a:r>
            <a:r>
              <a:rPr lang="fr-CA" sz="2500" b="1" dirty="0" smtClean="0">
                <a:solidFill>
                  <a:srgbClr val="000000"/>
                </a:solidFill>
              </a:rPr>
              <a:t>d’étudiants </a:t>
            </a:r>
            <a:r>
              <a:rPr lang="fr-CA" sz="2500" b="1" dirty="0">
                <a:solidFill>
                  <a:srgbClr val="000000"/>
                </a:solidFill>
              </a:rPr>
              <a:t>universitaires inscrits dans des universités de Montréal et de Québec</a:t>
            </a:r>
          </a:p>
        </p:txBody>
      </p:sp>
    </p:spTree>
    <p:extLst>
      <p:ext uri="{BB962C8B-B14F-4D97-AF65-F5344CB8AC3E}">
        <p14:creationId xmlns:p14="http://schemas.microsoft.com/office/powerpoint/2010/main" val="2925193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4520" y="4282"/>
            <a:ext cx="6923112" cy="850106"/>
          </a:xfrm>
        </p:spPr>
        <p:txBody>
          <a:bodyPr/>
          <a:lstStyle/>
          <a:p>
            <a:r>
              <a:rPr lang="fr-CA" dirty="0"/>
              <a:t>Attraction main-d’œuvre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262549" y="114429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7C322C"/>
                </a:solidFill>
              </a:rPr>
              <a:t>Enquête auprès de 748 étudiants universitaires de Québec (Université Laval) et de Montréal (UQAM, </a:t>
            </a:r>
            <a:r>
              <a:rPr lang="fr-CA" sz="2400" b="1" dirty="0" err="1" smtClean="0">
                <a:solidFill>
                  <a:srgbClr val="7C322C"/>
                </a:solidFill>
              </a:rPr>
              <a:t>UdeM</a:t>
            </a:r>
            <a:r>
              <a:rPr lang="fr-CA" sz="2400" b="1" dirty="0" smtClean="0">
                <a:solidFill>
                  <a:srgbClr val="7C322C"/>
                </a:solidFill>
              </a:rPr>
              <a:t> et HEC).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152918"/>
              </p:ext>
            </p:extLst>
          </p:nvPr>
        </p:nvGraphicFramePr>
        <p:xfrm>
          <a:off x="395536" y="2579435"/>
          <a:ext cx="3456383" cy="3749040"/>
        </p:xfrm>
        <a:graphic>
          <a:graphicData uri="http://schemas.openxmlformats.org/drawingml/2006/table">
            <a:tbl>
              <a:tblPr firstRow="1" firstCol="1" bandRow="1"/>
              <a:tblGrid>
                <a:gridCol w="1438487"/>
                <a:gridCol w="122567"/>
                <a:gridCol w="209288"/>
                <a:gridCol w="580711"/>
                <a:gridCol w="1105330"/>
              </a:tblGrid>
              <a:tr h="161925"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A" sz="2400" b="1" dirty="0" smtClean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Tableau 1: Profil </a:t>
                      </a:r>
                      <a:r>
                        <a:rPr lang="fr-CA" sz="2400" b="1" dirty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des </a:t>
                      </a:r>
                      <a:r>
                        <a:rPr lang="fr-CA" sz="2400" b="1" dirty="0" smtClean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répondants</a:t>
                      </a:r>
                      <a:endParaRPr lang="fr-CA" sz="2400" b="1" dirty="0">
                        <a:solidFill>
                          <a:srgbClr val="6C08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619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762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Âge moyen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23 ans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Par tranche d’âge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Nb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17-19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2,4%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20-23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452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60,4%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24-26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138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18,4%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26-30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64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8,6%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 et +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36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4,8%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Aucune réponse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5,3%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748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355976" y="2492896"/>
            <a:ext cx="4536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500" b="1" dirty="0" smtClean="0">
                <a:solidFill>
                  <a:srgbClr val="000000"/>
                </a:solidFill>
              </a:rPr>
              <a:t>Réalisée entre décembre 2017 et février 2018</a:t>
            </a:r>
            <a:endParaRPr lang="fr-CA" sz="2500" b="1" dirty="0">
              <a:solidFill>
                <a:srgbClr val="000000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84797"/>
              </p:ext>
            </p:extLst>
          </p:nvPr>
        </p:nvGraphicFramePr>
        <p:xfrm>
          <a:off x="4283968" y="3861048"/>
          <a:ext cx="4327526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5699"/>
                <a:gridCol w="935253"/>
                <a:gridCol w="936574"/>
              </a:tblGrid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</a:t>
                      </a:r>
                      <a:endParaRPr lang="fr-CA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Féminin</a:t>
                      </a:r>
                      <a:endParaRPr lang="fr-CA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Non-binaire / Autre</a:t>
                      </a:r>
                      <a:endParaRPr lang="fr-CA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Aucune réponse</a:t>
                      </a:r>
                      <a:endParaRPr lang="fr-CA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6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907704" y="188640"/>
            <a:ext cx="7211144" cy="79208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Le </a:t>
            </a:r>
            <a:r>
              <a:rPr lang="fr-CA" dirty="0" err="1" smtClean="0"/>
              <a:t>orgware</a:t>
            </a:r>
            <a:endParaRPr lang="fr-CA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233158" y="1826201"/>
            <a:ext cx="8424936" cy="79457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spcBef>
                <a:spcPts val="1500"/>
              </a:spcBef>
              <a:buFont typeface="Wingdings" pitchFamily="2" charset="2"/>
              <a:buChar char="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500"/>
              </a:spcBef>
              <a:buFont typeface="Century" pitchFamily="18" charset="0"/>
              <a:buChar char="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500"/>
              </a:spcBef>
              <a:buFont typeface="Wingdings" pitchFamily="2" charset="2"/>
              <a:buChar char="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457200" algn="l" defTabSz="914400" rtl="0" eaLnBrk="1" latinLnBrk="0" hangingPunct="1">
              <a:spcBef>
                <a:spcPts val="1500"/>
              </a:spcBef>
              <a:buFont typeface="Century" pitchFamily="18" charset="0"/>
              <a:buChar char="…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-457200" algn="l" defTabSz="914400" rtl="0" eaLnBrk="1" latinLnBrk="0" hangingPunct="1">
              <a:spcBef>
                <a:spcPts val="1500"/>
              </a:spcBef>
              <a:buFont typeface="Wingdings" pitchFamily="2" charset="2"/>
              <a:buChar char="Ï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5400" b="1" dirty="0" smtClean="0">
                <a:solidFill>
                  <a:schemeClr val="bg1">
                    <a:lumMod val="50000"/>
                  </a:schemeClr>
                </a:solidFill>
              </a:rPr>
              <a:t>« </a:t>
            </a:r>
            <a:r>
              <a:rPr lang="fr-CA" sz="5400" b="1" i="1" dirty="0" smtClean="0">
                <a:solidFill>
                  <a:srgbClr val="943535"/>
                </a:solidFill>
              </a:rPr>
              <a:t>The </a:t>
            </a:r>
            <a:r>
              <a:rPr lang="fr-CA" sz="5400" b="1" i="1" dirty="0" err="1" smtClean="0">
                <a:solidFill>
                  <a:srgbClr val="943535"/>
                </a:solidFill>
              </a:rPr>
              <a:t>mosaic</a:t>
            </a:r>
            <a:r>
              <a:rPr lang="fr-CA" sz="5400" b="1" i="1" dirty="0" smtClean="0">
                <a:solidFill>
                  <a:srgbClr val="943535"/>
                </a:solidFill>
              </a:rPr>
              <a:t> </a:t>
            </a:r>
            <a:r>
              <a:rPr lang="fr-CA" sz="5400" b="1" i="1" dirty="0" err="1" smtClean="0">
                <a:solidFill>
                  <a:srgbClr val="943535"/>
                </a:solidFill>
              </a:rPr>
              <a:t>fallacy</a:t>
            </a:r>
            <a:r>
              <a:rPr lang="fr-CA" sz="5400" b="1" dirty="0" smtClean="0">
                <a:solidFill>
                  <a:srgbClr val="943535"/>
                </a:solidFill>
              </a:rPr>
              <a:t> </a:t>
            </a:r>
            <a:r>
              <a:rPr lang="fr-CA" sz="5400" b="1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r>
              <a:rPr lang="fr-CA" sz="5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n-US" sz="5400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971174" y="5893422"/>
            <a:ext cx="765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Source: Flora, B. &amp; </a:t>
            </a:r>
            <a:r>
              <a:rPr lang="en-US" sz="1200" i="1" dirty="0" err="1"/>
              <a:t>Floira</a:t>
            </a:r>
            <a:r>
              <a:rPr lang="en-US" sz="1200" i="1" dirty="0"/>
              <a:t> J. L. </a:t>
            </a:r>
            <a:r>
              <a:rPr lang="en-US" sz="1200" i="1" dirty="0" smtClean="0"/>
              <a:t>(1993). </a:t>
            </a:r>
            <a:r>
              <a:rPr lang="fr-CA" sz="1200" b="1" i="1" dirty="0" smtClean="0"/>
              <a:t>Entrepreneurial </a:t>
            </a:r>
            <a:r>
              <a:rPr lang="fr-CA" sz="1200" b="1" i="1" dirty="0"/>
              <a:t>Social Infrastructure: A </a:t>
            </a:r>
            <a:r>
              <a:rPr lang="fr-CA" sz="1200" b="1" i="1" dirty="0" err="1"/>
              <a:t>Necessary</a:t>
            </a:r>
            <a:r>
              <a:rPr lang="fr-CA" sz="1200" b="1" i="1" dirty="0"/>
              <a:t> </a:t>
            </a:r>
            <a:r>
              <a:rPr lang="fr-CA" sz="1200" b="1" i="1" dirty="0" err="1"/>
              <a:t>Ingredient</a:t>
            </a:r>
            <a:r>
              <a:rPr lang="fr-CA" sz="1200" i="1" dirty="0"/>
              <a:t>, </a:t>
            </a:r>
            <a:r>
              <a:rPr lang="en-US" sz="1200" i="1" dirty="0"/>
              <a:t>The Annals of the American Academy of Political and Social Science, Vol. 529,Rural America: Blueprint for Tomorrow (Sep., 1993), pp. 48-58.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5421" y="4151092"/>
            <a:ext cx="7115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fr-CA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L’importance de considérer les </a:t>
            </a:r>
            <a:r>
              <a:rPr lang="fr-CA" sz="3600" b="1" dirty="0" smtClean="0">
                <a:solidFill>
                  <a:srgbClr val="94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interactions</a:t>
            </a:r>
            <a:endParaRPr lang="fr-CA" sz="2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2798" y="2780928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fr-CA" sz="3200" dirty="0">
                <a:solidFill>
                  <a:schemeClr val="bg1">
                    <a:lumMod val="50000"/>
                  </a:schemeClr>
                </a:solidFill>
              </a:rPr>
              <a:t>fausse hypothèse qu’un système est simplement la somme de ses parties.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47791" y="4620518"/>
            <a:ext cx="32287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ses composantes.</a:t>
            </a:r>
            <a:endParaRPr lang="fr-CA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23112" cy="850106"/>
          </a:xfrm>
        </p:spPr>
        <p:txBody>
          <a:bodyPr/>
          <a:lstStyle/>
          <a:p>
            <a:r>
              <a:rPr lang="fr-CA" dirty="0"/>
              <a:t>Attraction main-d’œuvre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592615"/>
              </p:ext>
            </p:extLst>
          </p:nvPr>
        </p:nvGraphicFramePr>
        <p:xfrm>
          <a:off x="179511" y="1052736"/>
          <a:ext cx="8964488" cy="5655360"/>
        </p:xfrm>
        <a:graphic>
          <a:graphicData uri="http://schemas.openxmlformats.org/drawingml/2006/table">
            <a:tbl>
              <a:tblPr firstRow="1" firstCol="1" bandRow="1"/>
              <a:tblGrid>
                <a:gridCol w="6336705"/>
                <a:gridCol w="576064"/>
                <a:gridCol w="2051719"/>
              </a:tblGrid>
              <a:tr h="144013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A" sz="2400" b="1" dirty="0" smtClean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Tableau 2</a:t>
                      </a:r>
                      <a:r>
                        <a:rPr lang="fr-CA" sz="2400" b="1" dirty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: Facteurs d’attraction dans les organisations</a:t>
                      </a: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44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Valeur moyenne de l’échelle</a:t>
                      </a:r>
                      <a:endParaRPr lang="fr-C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2004" marR="420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Obtenir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l’avancement</a:t>
                      </a:r>
                      <a:r>
                        <a:rPr lang="fr-CA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dans ma carrière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88,5%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Le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salaire </a:t>
                      </a: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offert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87,4%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sécurité d’emploi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88,7%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La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collaboration et la coopération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entre les employés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84,1%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Relever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des défis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à la hauteur de mes compétences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83,0%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Horaire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travail flexible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83,9%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RH</a:t>
                      </a:r>
                      <a:r>
                        <a:rPr lang="fr-CA" sz="2000" b="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CA" sz="20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équilibre </a:t>
                      </a:r>
                      <a:r>
                        <a:rPr lang="fr-CA" sz="20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entre </a:t>
                      </a: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vie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professionnelle et la vie familiale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81,3%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Avantages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sociaux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83,4%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La fonction </a:t>
                      </a: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exercée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74,9%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L’opportunité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d’être  impliqué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dans les décisions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73,3%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Semaines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 vacances </a:t>
                      </a: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offertes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74,8%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La </a:t>
                      </a: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responsabilité sociale</a:t>
                      </a:r>
                      <a:r>
                        <a:rPr lang="fr-CA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CA" sz="2000" b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 l’organisation</a:t>
                      </a:r>
                      <a:endParaRPr lang="fr-CA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60,6%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L’image et la réputation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d’une organisation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63,1%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79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fr-C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04" marR="420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72" y="1628800"/>
            <a:ext cx="20570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1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706090"/>
          </a:xfrm>
        </p:spPr>
        <p:txBody>
          <a:bodyPr/>
          <a:lstStyle/>
          <a:p>
            <a:r>
              <a:rPr lang="fr-CA" dirty="0"/>
              <a:t>Attraction main-d’œuvre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93226"/>
              </p:ext>
            </p:extLst>
          </p:nvPr>
        </p:nvGraphicFramePr>
        <p:xfrm>
          <a:off x="257130" y="1484784"/>
          <a:ext cx="8856984" cy="5007645"/>
        </p:xfrm>
        <a:graphic>
          <a:graphicData uri="http://schemas.openxmlformats.org/drawingml/2006/table">
            <a:tbl>
              <a:tblPr firstRow="1" firstCol="1" bandRow="1"/>
              <a:tblGrid>
                <a:gridCol w="5688632"/>
                <a:gridCol w="720080"/>
                <a:gridCol w="2448272"/>
              </a:tblGrid>
              <a:tr h="128799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A" sz="2400" b="1" dirty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Tableau </a:t>
                      </a:r>
                      <a:r>
                        <a:rPr lang="fr-CA" sz="2400" b="1" dirty="0" smtClean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r>
                        <a:rPr lang="fr-CA" sz="2400" b="1" dirty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: Facteurs d’attraction en région</a:t>
                      </a: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28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 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 &amp; 5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Valeur moyenne de l’échelle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7566" marR="37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coût du logement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et le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coût de la vie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83,1%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Proximité de</a:t>
                      </a:r>
                      <a:r>
                        <a:rPr lang="fr-CA" sz="20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Montréal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et Québec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70,3%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Facile 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 trouver un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logement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72,4%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région dynamique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où l’économie est en croissance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66,9%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Vie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culturelle </a:t>
                      </a: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dynamique + calendrier </a:t>
                      </a: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arts spectacles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65,0%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 environnement favorable pour les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jeunes familles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63,5%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Installations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sportives</a:t>
                      </a: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et de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plein air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62,2%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Une région </a:t>
                      </a: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entrepreneuriale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54,0%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Taux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 chômage </a:t>
                      </a: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faible</a:t>
                      </a:r>
                      <a:endParaRPr lang="fr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56,3%</a:t>
                      </a:r>
                      <a:endParaRPr lang="fr-C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Le soutien </a:t>
                      </a:r>
                      <a:r>
                        <a:rPr lang="fr-CA" sz="2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aux </a:t>
                      </a:r>
                      <a:r>
                        <a:rPr lang="fr-CA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jeunes </a:t>
                      </a:r>
                      <a:r>
                        <a:rPr lang="fr-CA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familles</a:t>
                      </a:r>
                      <a:endParaRPr lang="fr-CA" sz="2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52,8%</a:t>
                      </a:r>
                      <a:endParaRPr lang="fr-C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2436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566" marR="3756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2822925890"/>
              </p:ext>
            </p:extLst>
          </p:nvPr>
        </p:nvGraphicFramePr>
        <p:xfrm>
          <a:off x="6660232" y="2132856"/>
          <a:ext cx="237212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634082"/>
          </a:xfrm>
        </p:spPr>
        <p:txBody>
          <a:bodyPr/>
          <a:lstStyle/>
          <a:p>
            <a:r>
              <a:rPr lang="fr-CA" dirty="0"/>
              <a:t>Attraction main-d’œuvre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129893"/>
              </p:ext>
            </p:extLst>
          </p:nvPr>
        </p:nvGraphicFramePr>
        <p:xfrm>
          <a:off x="323528" y="1124744"/>
          <a:ext cx="7272808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340698"/>
                <a:gridCol w="5275926"/>
                <a:gridCol w="648072"/>
                <a:gridCol w="1008112"/>
              </a:tblGrid>
              <a:tr h="19050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2400" b="1" dirty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Tableau </a:t>
                      </a:r>
                      <a:r>
                        <a:rPr lang="fr-CA" sz="2400" b="1" dirty="0" smtClean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r>
                        <a:rPr lang="fr-CA" sz="2400" b="1" dirty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: Éléments les plus cités par les répondants sur leur connaissance de la Mauricie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Nb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fr-C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fr-CA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 connait rien ou incapable de nommer un seul élément</a:t>
                      </a:r>
                      <a:endParaRPr lang="fr-CA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350</a:t>
                      </a:r>
                      <a:endParaRPr lang="fr-CA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46,79%</a:t>
                      </a:r>
                      <a:endParaRPr lang="fr-CA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Le plein air, les parcs naturels, la nature, le calme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188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25,13%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Parc national de la Mauricie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118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15,78%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Mentionne </a:t>
                      </a:r>
                      <a:r>
                        <a:rPr lang="fr-CA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que Trois-Rivières</a:t>
                      </a: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Shawinigan et/ou La </a:t>
                      </a:r>
                      <a:r>
                        <a:rPr lang="fr-CA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Tuque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144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19,25%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Trois-Rivières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123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16,44%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Shawinigan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38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5,08%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49580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La Tuque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0,80%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L’UQTR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58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7,75%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Région loin, éloignée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3,48%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Cité de l'énergie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1,87%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Festival Western de St-</a:t>
                      </a:r>
                      <a:r>
                        <a:rPr lang="en-CA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Tite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1,47%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Pâtes et papiers 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0,94%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Vieille </a:t>
                      </a:r>
                      <a:r>
                        <a:rPr lang="fr-CA" sz="1600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prison</a:t>
                      </a:r>
                      <a:r>
                        <a:rPr lang="fr-CA" sz="1600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de </a:t>
                      </a:r>
                      <a:r>
                        <a:rPr lang="fr-CA" sz="1600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Trois</a:t>
                      </a:r>
                      <a:r>
                        <a:rPr lang="fr-CA" sz="1600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fr-CA" sz="1600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Rivières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0,80%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Saint-Élie-de-</a:t>
                      </a:r>
                      <a:r>
                        <a:rPr lang="fr-CA" sz="1600" i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Caxton</a:t>
                      </a:r>
                      <a:endParaRPr lang="fr-CA" sz="1600" i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0,40%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Fred Pellerin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0,27%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Petits poissons des Chenaux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0,27%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Festival de la poésie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CA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0,27%</a:t>
                      </a:r>
                      <a:endParaRPr lang="fr-CA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778098"/>
          </a:xfrm>
        </p:spPr>
        <p:txBody>
          <a:bodyPr/>
          <a:lstStyle/>
          <a:p>
            <a:r>
              <a:rPr lang="fr-CA" dirty="0"/>
              <a:t>Attraction main-d’œuvre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199070"/>
              </p:ext>
            </p:extLst>
          </p:nvPr>
        </p:nvGraphicFramePr>
        <p:xfrm>
          <a:off x="1763688" y="2060848"/>
          <a:ext cx="4896544" cy="3100576"/>
        </p:xfrm>
        <a:graphic>
          <a:graphicData uri="http://schemas.openxmlformats.org/drawingml/2006/table">
            <a:tbl>
              <a:tblPr firstRow="1" firstCol="1" bandRow="1"/>
              <a:tblGrid>
                <a:gridCol w="1739562"/>
                <a:gridCol w="1788830"/>
                <a:gridCol w="1368152"/>
              </a:tblGrid>
              <a:tr h="875536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A" sz="2400" b="1" dirty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Tableau </a:t>
                      </a:r>
                      <a:r>
                        <a:rPr lang="fr-CA" sz="2400" b="1" dirty="0" smtClean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r>
                        <a:rPr lang="fr-CA" sz="2400" b="1" dirty="0">
                          <a:solidFill>
                            <a:srgbClr val="6C08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: Propension à prendre un emploi en Mauricie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endParaRPr lang="fr-CA" sz="20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Freq.</a:t>
                      </a:r>
                      <a:endParaRPr lang="fr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fr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OUI</a:t>
                      </a:r>
                      <a:endParaRPr lang="fr-CA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2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398</a:t>
                      </a:r>
                      <a:endParaRPr lang="fr-CA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2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56,37%</a:t>
                      </a:r>
                      <a:endParaRPr lang="fr-CA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2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NON</a:t>
                      </a:r>
                      <a:endParaRPr lang="fr-C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298</a:t>
                      </a:r>
                      <a:endParaRPr lang="fr-C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2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42,21%</a:t>
                      </a:r>
                      <a:endParaRPr lang="fr-C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Aucune réponse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42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5,61%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Ne sait pas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0,99%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Oui et non, peut-être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0,42%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fr-CA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706</a:t>
                      </a:r>
                      <a:endParaRPr lang="fr-CA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CA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100 %</a:t>
                      </a:r>
                      <a:endParaRPr lang="fr-CA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e 91"/>
          <p:cNvGrpSpPr/>
          <p:nvPr/>
        </p:nvGrpSpPr>
        <p:grpSpPr>
          <a:xfrm>
            <a:off x="3243315" y="1752192"/>
            <a:ext cx="4862598" cy="3720194"/>
            <a:chOff x="1836194" y="71907"/>
            <a:chExt cx="4862598" cy="3720194"/>
          </a:xfrm>
        </p:grpSpPr>
        <p:sp>
          <p:nvSpPr>
            <p:cNvPr id="93" name="Ellipse 92"/>
            <p:cNvSpPr/>
            <p:nvPr/>
          </p:nvSpPr>
          <p:spPr>
            <a:xfrm>
              <a:off x="1836194" y="71907"/>
              <a:ext cx="4862598" cy="372019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Ellipse 4"/>
            <p:cNvSpPr/>
            <p:nvPr/>
          </p:nvSpPr>
          <p:spPr>
            <a:xfrm>
              <a:off x="2548305" y="616717"/>
              <a:ext cx="3438376" cy="2630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800" b="1" kern="1200" dirty="0" smtClean="0">
                  <a:solidFill>
                    <a:srgbClr val="C00000"/>
                  </a:solidFill>
                </a:rPr>
                <a:t>Région</a:t>
              </a:r>
              <a:endParaRPr lang="fr-CA" sz="2800" b="1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5" name="Groupe 94"/>
          <p:cNvGrpSpPr/>
          <p:nvPr/>
        </p:nvGrpSpPr>
        <p:grpSpPr>
          <a:xfrm>
            <a:off x="6313451" y="1899444"/>
            <a:ext cx="2226755" cy="1428312"/>
            <a:chOff x="4756019" y="270993"/>
            <a:chExt cx="2226755" cy="1428312"/>
          </a:xfrm>
        </p:grpSpPr>
        <p:sp>
          <p:nvSpPr>
            <p:cNvPr id="96" name="Ellipse 95"/>
            <p:cNvSpPr/>
            <p:nvPr/>
          </p:nvSpPr>
          <p:spPr>
            <a:xfrm>
              <a:off x="4756019" y="270993"/>
              <a:ext cx="2226755" cy="142831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3777"/>
                <a:satOff val="2236"/>
                <a:lumOff val="11475"/>
                <a:alphaOff val="0"/>
              </a:schemeClr>
            </a:fillRef>
            <a:effectRef idx="2">
              <a:schemeClr val="accent2">
                <a:shade val="80000"/>
                <a:hueOff val="3777"/>
                <a:satOff val="2236"/>
                <a:lumOff val="114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Ellipse 4"/>
            <p:cNvSpPr/>
            <p:nvPr/>
          </p:nvSpPr>
          <p:spPr>
            <a:xfrm>
              <a:off x="4980093" y="517894"/>
              <a:ext cx="1574553" cy="1009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800" b="1" kern="1200" dirty="0" smtClean="0">
                  <a:solidFill>
                    <a:srgbClr val="002060"/>
                  </a:solidFill>
                </a:rPr>
                <a:t>Qualité de vie</a:t>
              </a:r>
              <a:endParaRPr lang="fr-CA" sz="18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0"/>
            <a:ext cx="6923112" cy="1143000"/>
          </a:xfrm>
        </p:spPr>
        <p:txBody>
          <a:bodyPr/>
          <a:lstStyle/>
          <a:p>
            <a:r>
              <a:rPr lang="fr-CA" dirty="0" smtClean="0"/>
              <a:t>Attraction main-d’œuvre 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1174286" y="928062"/>
            <a:ext cx="7711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rgbClr val="C00000"/>
                </a:solidFill>
              </a:rPr>
              <a:t>Facteurs </a:t>
            </a:r>
            <a:r>
              <a:rPr lang="fr-CA" sz="2400" b="1" dirty="0" smtClean="0">
                <a:solidFill>
                  <a:srgbClr val="C00000"/>
                </a:solidFill>
              </a:rPr>
              <a:t>d’attraction de la jeune main-d’œuvre 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3059201" y="5141289"/>
            <a:ext cx="1875877" cy="1102259"/>
            <a:chOff x="4356480" y="2880316"/>
            <a:chExt cx="979183" cy="675188"/>
          </a:xfrm>
        </p:grpSpPr>
        <p:sp>
          <p:nvSpPr>
            <p:cNvPr id="36" name="Ellipse 35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600" b="1" kern="1200" dirty="0" smtClean="0">
                  <a:solidFill>
                    <a:srgbClr val="000000"/>
                  </a:solidFill>
                </a:rPr>
                <a:t>Pratiques Ressources humaines</a:t>
              </a:r>
              <a:endParaRPr lang="fr-CA" sz="16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6017617" y="1698038"/>
            <a:ext cx="923467" cy="693494"/>
            <a:chOff x="4356480" y="2880316"/>
            <a:chExt cx="979183" cy="675188"/>
          </a:xfrm>
        </p:grpSpPr>
        <p:sp>
          <p:nvSpPr>
            <p:cNvPr id="45" name="Ellipse 44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Logement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6806725" y="1452851"/>
            <a:ext cx="923467" cy="693494"/>
            <a:chOff x="4356480" y="2880316"/>
            <a:chExt cx="979183" cy="675188"/>
          </a:xfrm>
        </p:grpSpPr>
        <p:sp>
          <p:nvSpPr>
            <p:cNvPr id="48" name="Ellipse 47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Coût de la vie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8041024" y="2250256"/>
            <a:ext cx="923464" cy="693494"/>
            <a:chOff x="4356480" y="2880316"/>
            <a:chExt cx="979183" cy="675188"/>
          </a:xfrm>
        </p:grpSpPr>
        <p:sp>
          <p:nvSpPr>
            <p:cNvPr id="54" name="Ellipse 53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Loisirs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6558604" y="2943750"/>
            <a:ext cx="922312" cy="667721"/>
            <a:chOff x="4356480" y="2880316"/>
            <a:chExt cx="979183" cy="675188"/>
          </a:xfrm>
        </p:grpSpPr>
        <p:sp>
          <p:nvSpPr>
            <p:cNvPr id="57" name="Ellipse 56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Écoles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5899267" y="2642699"/>
            <a:ext cx="923467" cy="693494"/>
            <a:chOff x="4356480" y="2880316"/>
            <a:chExt cx="979183" cy="675188"/>
          </a:xfrm>
        </p:grpSpPr>
        <p:sp>
          <p:nvSpPr>
            <p:cNvPr id="60" name="Ellipse 59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Famille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3747933" y="1477276"/>
            <a:ext cx="2007628" cy="1051303"/>
            <a:chOff x="830785" y="603793"/>
            <a:chExt cx="2304019" cy="1051303"/>
          </a:xfrm>
        </p:grpSpPr>
        <p:sp>
          <p:nvSpPr>
            <p:cNvPr id="72" name="Ellipse 71"/>
            <p:cNvSpPr/>
            <p:nvPr/>
          </p:nvSpPr>
          <p:spPr>
            <a:xfrm>
              <a:off x="830785" y="603793"/>
              <a:ext cx="2304019" cy="105130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2361"/>
                <a:satOff val="1397"/>
                <a:lumOff val="7172"/>
                <a:alphaOff val="0"/>
              </a:schemeClr>
            </a:fillRef>
            <a:effectRef idx="2">
              <a:schemeClr val="accent2">
                <a:shade val="80000"/>
                <a:hueOff val="2361"/>
                <a:satOff val="1397"/>
                <a:lumOff val="71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Ellipse 4"/>
            <p:cNvSpPr/>
            <p:nvPr/>
          </p:nvSpPr>
          <p:spPr>
            <a:xfrm>
              <a:off x="1168201" y="757753"/>
              <a:ext cx="1629187" cy="743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800" b="1" kern="1200" dirty="0" smtClean="0">
                  <a:solidFill>
                    <a:srgbClr val="000000"/>
                  </a:solidFill>
                </a:rPr>
                <a:t>Visibilité marketing</a:t>
              </a:r>
              <a:endParaRPr lang="fr-CA" sz="18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7531648" y="3034013"/>
            <a:ext cx="1148530" cy="766591"/>
            <a:chOff x="4356480" y="2880316"/>
            <a:chExt cx="979183" cy="675188"/>
          </a:xfrm>
        </p:grpSpPr>
        <p:sp>
          <p:nvSpPr>
            <p:cNvPr id="75" name="Ellipse 74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Services et commerces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7102526" y="3840279"/>
            <a:ext cx="1148530" cy="766591"/>
            <a:chOff x="4356480" y="2880316"/>
            <a:chExt cx="979183" cy="675188"/>
          </a:xfrm>
        </p:grpSpPr>
        <p:sp>
          <p:nvSpPr>
            <p:cNvPr id="78" name="Ellipse 77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Transport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2138617" y="5589936"/>
            <a:ext cx="1261085" cy="850955"/>
            <a:chOff x="4356480" y="2880316"/>
            <a:chExt cx="979183" cy="675188"/>
          </a:xfrm>
        </p:grpSpPr>
        <p:sp>
          <p:nvSpPr>
            <p:cNvPr id="81" name="Ellipse 80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Conciliation travail-famille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3" name="Groupe 82"/>
          <p:cNvGrpSpPr/>
          <p:nvPr/>
        </p:nvGrpSpPr>
        <p:grpSpPr>
          <a:xfrm>
            <a:off x="3511958" y="6030456"/>
            <a:ext cx="1261085" cy="710912"/>
            <a:chOff x="4356480" y="2880317"/>
            <a:chExt cx="979183" cy="576309"/>
          </a:xfrm>
        </p:grpSpPr>
        <p:sp>
          <p:nvSpPr>
            <p:cNvPr id="84" name="Ellipse 83"/>
            <p:cNvSpPr/>
            <p:nvPr/>
          </p:nvSpPr>
          <p:spPr>
            <a:xfrm>
              <a:off x="4356480" y="2880317"/>
              <a:ext cx="979180" cy="576309"/>
            </a:xfrm>
            <a:prstGeom prst="ellipse">
              <a:avLst/>
            </a:prstGeom>
            <a:solidFill>
              <a:schemeClr val="tx2">
                <a:lumMod val="6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Flexibilité horaires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oupe 85"/>
          <p:cNvGrpSpPr/>
          <p:nvPr/>
        </p:nvGrpSpPr>
        <p:grpSpPr>
          <a:xfrm>
            <a:off x="1845702" y="3136371"/>
            <a:ext cx="2958733" cy="2092252"/>
            <a:chOff x="320682" y="1530186"/>
            <a:chExt cx="2958733" cy="2092252"/>
          </a:xfrm>
        </p:grpSpPr>
        <p:sp>
          <p:nvSpPr>
            <p:cNvPr id="87" name="Ellipse 86"/>
            <p:cNvSpPr/>
            <p:nvPr/>
          </p:nvSpPr>
          <p:spPr>
            <a:xfrm>
              <a:off x="320682" y="1530186"/>
              <a:ext cx="2958733" cy="2092252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5665"/>
                <a:satOff val="3353"/>
                <a:lumOff val="17213"/>
                <a:alphaOff val="0"/>
              </a:schemeClr>
            </a:fillRef>
            <a:effectRef idx="2">
              <a:schemeClr val="accent2">
                <a:shade val="80000"/>
                <a:hueOff val="5665"/>
                <a:satOff val="3353"/>
                <a:lumOff val="172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Ellipse 4"/>
            <p:cNvSpPr/>
            <p:nvPr/>
          </p:nvSpPr>
          <p:spPr>
            <a:xfrm>
              <a:off x="753978" y="1836589"/>
              <a:ext cx="2092141" cy="1479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400" b="1" kern="1200" dirty="0" smtClean="0">
                  <a:solidFill>
                    <a:srgbClr val="002060"/>
                  </a:solidFill>
                </a:rPr>
                <a:t>Les entreprises</a:t>
              </a:r>
              <a:endParaRPr lang="fr-CA" sz="24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4733868" y="4679116"/>
            <a:ext cx="2503821" cy="1639343"/>
            <a:chOff x="3196392" y="2944079"/>
            <a:chExt cx="2503821" cy="1639343"/>
          </a:xfrm>
        </p:grpSpPr>
        <p:sp>
          <p:nvSpPr>
            <p:cNvPr id="90" name="Ellipse 89"/>
            <p:cNvSpPr/>
            <p:nvPr/>
          </p:nvSpPr>
          <p:spPr>
            <a:xfrm>
              <a:off x="3196392" y="2944079"/>
              <a:ext cx="2503821" cy="163934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6609"/>
                <a:satOff val="3912"/>
                <a:lumOff val="20081"/>
                <a:alphaOff val="0"/>
              </a:schemeClr>
            </a:fillRef>
            <a:effectRef idx="2">
              <a:schemeClr val="accent2">
                <a:shade val="80000"/>
                <a:hueOff val="6609"/>
                <a:satOff val="3912"/>
                <a:lumOff val="200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Ellipse 4"/>
            <p:cNvSpPr/>
            <p:nvPr/>
          </p:nvSpPr>
          <p:spPr>
            <a:xfrm>
              <a:off x="3563068" y="3184155"/>
              <a:ext cx="1770469" cy="1159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400" b="1" kern="1200" dirty="0" smtClean="0">
                  <a:solidFill>
                    <a:srgbClr val="002060"/>
                  </a:solidFill>
                </a:rPr>
                <a:t>L’emploi</a:t>
              </a:r>
              <a:endParaRPr lang="fr-CA" sz="24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2707494" y="2328276"/>
            <a:ext cx="1610957" cy="1051303"/>
            <a:chOff x="1258542" y="647993"/>
            <a:chExt cx="1610957" cy="1051303"/>
          </a:xfrm>
        </p:grpSpPr>
        <p:sp>
          <p:nvSpPr>
            <p:cNvPr id="99" name="Ellipse 98"/>
            <p:cNvSpPr/>
            <p:nvPr/>
          </p:nvSpPr>
          <p:spPr>
            <a:xfrm>
              <a:off x="1258542" y="647993"/>
              <a:ext cx="1610957" cy="1051303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2361"/>
                <a:satOff val="1397"/>
                <a:lumOff val="7172"/>
                <a:alphaOff val="0"/>
              </a:schemeClr>
            </a:fillRef>
            <a:effectRef idx="2">
              <a:schemeClr val="accent2">
                <a:shade val="80000"/>
                <a:hueOff val="2361"/>
                <a:satOff val="1397"/>
                <a:lumOff val="71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Ellipse 4"/>
            <p:cNvSpPr/>
            <p:nvPr/>
          </p:nvSpPr>
          <p:spPr>
            <a:xfrm>
              <a:off x="1494461" y="801953"/>
              <a:ext cx="1139119" cy="743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Dynamisme économique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3354350" y="2989446"/>
            <a:ext cx="1551396" cy="1124779"/>
            <a:chOff x="4356480" y="2880316"/>
            <a:chExt cx="979183" cy="675188"/>
          </a:xfrm>
        </p:grpSpPr>
        <p:sp>
          <p:nvSpPr>
            <p:cNvPr id="69" name="Ellipse 68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Opportunités d’emploi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437299" y="4575732"/>
            <a:ext cx="1007570" cy="675188"/>
            <a:chOff x="4356483" y="2880316"/>
            <a:chExt cx="979180" cy="675188"/>
          </a:xfrm>
        </p:grpSpPr>
        <p:sp>
          <p:nvSpPr>
            <p:cNvPr id="23" name="Ellipse 22"/>
            <p:cNvSpPr/>
            <p:nvPr/>
          </p:nvSpPr>
          <p:spPr>
            <a:xfrm>
              <a:off x="4356483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lipse 4"/>
            <p:cNvSpPr/>
            <p:nvPr/>
          </p:nvSpPr>
          <p:spPr>
            <a:xfrm>
              <a:off x="4356483" y="2979195"/>
              <a:ext cx="979180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Stimulant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897362" y="5152041"/>
            <a:ext cx="835782" cy="564080"/>
            <a:chOff x="4356483" y="2880316"/>
            <a:chExt cx="979180" cy="675188"/>
          </a:xfrm>
        </p:grpSpPr>
        <p:sp>
          <p:nvSpPr>
            <p:cNvPr id="20" name="Ellipse 19"/>
            <p:cNvSpPr/>
            <p:nvPr/>
          </p:nvSpPr>
          <p:spPr>
            <a:xfrm>
              <a:off x="4356483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lipse 4"/>
            <p:cNvSpPr/>
            <p:nvPr/>
          </p:nvSpPr>
          <p:spPr>
            <a:xfrm>
              <a:off x="4499881" y="2979195"/>
              <a:ext cx="692384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Type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6137661" y="5692419"/>
            <a:ext cx="1568959" cy="812478"/>
            <a:chOff x="4356482" y="2880316"/>
            <a:chExt cx="979181" cy="675188"/>
          </a:xfrm>
        </p:grpSpPr>
        <p:sp>
          <p:nvSpPr>
            <p:cNvPr id="26" name="Ellipse 25"/>
            <p:cNvSpPr/>
            <p:nvPr/>
          </p:nvSpPr>
          <p:spPr>
            <a:xfrm>
              <a:off x="4356482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Possibilité d’avancement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130051" y="4624361"/>
            <a:ext cx="1285985" cy="812478"/>
            <a:chOff x="4356482" y="2880316"/>
            <a:chExt cx="979181" cy="675188"/>
          </a:xfrm>
        </p:grpSpPr>
        <p:sp>
          <p:nvSpPr>
            <p:cNvPr id="29" name="Ellipse 28"/>
            <p:cNvSpPr/>
            <p:nvPr/>
          </p:nvSpPr>
          <p:spPr>
            <a:xfrm>
              <a:off x="4356482" y="2880316"/>
              <a:ext cx="979180" cy="67518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Salaires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1638486" y="4839583"/>
            <a:ext cx="1075871" cy="693494"/>
            <a:chOff x="4356480" y="2880316"/>
            <a:chExt cx="979183" cy="675188"/>
          </a:xfrm>
        </p:grpSpPr>
        <p:sp>
          <p:nvSpPr>
            <p:cNvPr id="66" name="Ellipse 65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Innovation technologie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1383967" y="3369056"/>
            <a:ext cx="923467" cy="693494"/>
            <a:chOff x="4356480" y="2880316"/>
            <a:chExt cx="979183" cy="675188"/>
          </a:xfrm>
        </p:grpSpPr>
        <p:sp>
          <p:nvSpPr>
            <p:cNvPr id="42" name="Ellipse 41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Image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1062744" y="4107241"/>
            <a:ext cx="1075871" cy="693494"/>
            <a:chOff x="4356480" y="2880316"/>
            <a:chExt cx="979183" cy="675188"/>
          </a:xfrm>
        </p:grpSpPr>
        <p:sp>
          <p:nvSpPr>
            <p:cNvPr id="63" name="Ellipse 62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Dynamisme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845693" y="2962733"/>
            <a:ext cx="923467" cy="693494"/>
            <a:chOff x="4356480" y="2880316"/>
            <a:chExt cx="979183" cy="675188"/>
          </a:xfrm>
        </p:grpSpPr>
        <p:sp>
          <p:nvSpPr>
            <p:cNvPr id="39" name="Ellipse 38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Valeur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1" name="Groupe 100"/>
          <p:cNvGrpSpPr/>
          <p:nvPr/>
        </p:nvGrpSpPr>
        <p:grpSpPr>
          <a:xfrm>
            <a:off x="5754033" y="4371380"/>
            <a:ext cx="835782" cy="564080"/>
            <a:chOff x="4356483" y="2880316"/>
            <a:chExt cx="979180" cy="675188"/>
          </a:xfrm>
        </p:grpSpPr>
        <p:sp>
          <p:nvSpPr>
            <p:cNvPr id="102" name="Ellipse 101"/>
            <p:cNvSpPr/>
            <p:nvPr/>
          </p:nvSpPr>
          <p:spPr>
            <a:xfrm>
              <a:off x="4356483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Ellipse 4"/>
            <p:cNvSpPr/>
            <p:nvPr/>
          </p:nvSpPr>
          <p:spPr>
            <a:xfrm>
              <a:off x="4499881" y="2979195"/>
              <a:ext cx="692384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Défi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7733144" y="1736342"/>
            <a:ext cx="923467" cy="693494"/>
            <a:chOff x="4356480" y="2880316"/>
            <a:chExt cx="979183" cy="675188"/>
          </a:xfrm>
        </p:grpSpPr>
        <p:sp>
          <p:nvSpPr>
            <p:cNvPr id="51" name="Ellipse 50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Arts et culture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2895130" y="4607797"/>
            <a:ext cx="1285988" cy="812478"/>
            <a:chOff x="4356480" y="2880316"/>
            <a:chExt cx="979183" cy="675188"/>
          </a:xfrm>
        </p:grpSpPr>
        <p:sp>
          <p:nvSpPr>
            <p:cNvPr id="33" name="Ellipse 32"/>
            <p:cNvSpPr/>
            <p:nvPr/>
          </p:nvSpPr>
          <p:spPr>
            <a:xfrm>
              <a:off x="4356480" y="2880316"/>
              <a:ext cx="979180" cy="675188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fillRef>
            <a:effectRef idx="2">
              <a:schemeClr val="accent2">
                <a:shade val="80000"/>
                <a:hueOff val="7554"/>
                <a:satOff val="4471"/>
                <a:lumOff val="2295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llipse 4"/>
            <p:cNvSpPr/>
            <p:nvPr/>
          </p:nvSpPr>
          <p:spPr>
            <a:xfrm>
              <a:off x="4356484" y="2979195"/>
              <a:ext cx="979179" cy="47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1200" b="1" kern="1200" dirty="0" smtClean="0">
                  <a:solidFill>
                    <a:srgbClr val="000000"/>
                  </a:solidFill>
                </a:rPr>
                <a:t>Conditions de travail</a:t>
              </a:r>
              <a:endParaRPr lang="fr-CA" sz="1200" b="1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3528" y="1346780"/>
            <a:ext cx="1983906" cy="9814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4" name="ZoneTexte 103"/>
          <p:cNvSpPr txBox="1"/>
          <p:nvPr/>
        </p:nvSpPr>
        <p:spPr>
          <a:xfrm>
            <a:off x="248370" y="1614200"/>
            <a:ext cx="2501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000" b="1" dirty="0" smtClean="0">
                <a:solidFill>
                  <a:srgbClr val="6C0800"/>
                </a:solidFill>
              </a:rPr>
              <a:t>Marketing territorial</a:t>
            </a:r>
            <a:endParaRPr lang="fr-CA" sz="3000" b="1" dirty="0">
              <a:solidFill>
                <a:srgbClr val="6C0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4" name="Triangle isocèle 3"/>
          <p:cNvSpPr/>
          <p:nvPr/>
        </p:nvSpPr>
        <p:spPr>
          <a:xfrm rot="4544452">
            <a:off x="2471306" y="3813617"/>
            <a:ext cx="1452399" cy="2508336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Triangle isocèle 4"/>
          <p:cNvSpPr/>
          <p:nvPr/>
        </p:nvSpPr>
        <p:spPr>
          <a:xfrm rot="4544452">
            <a:off x="5898840" y="1400501"/>
            <a:ext cx="1463288" cy="3010557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riangle isocèle 5"/>
          <p:cNvSpPr/>
          <p:nvPr/>
        </p:nvSpPr>
        <p:spPr>
          <a:xfrm rot="4544452">
            <a:off x="2318905" y="802055"/>
            <a:ext cx="1452399" cy="2508336"/>
          </a:xfrm>
          <a:prstGeom prst="triangle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23112" cy="706090"/>
          </a:xfrm>
        </p:spPr>
        <p:txBody>
          <a:bodyPr/>
          <a:lstStyle/>
          <a:p>
            <a:r>
              <a:rPr lang="fr-CA" dirty="0" smtClean="0"/>
              <a:t>recommandations</a:t>
            </a:r>
            <a:endParaRPr lang="fr-CA" dirty="0"/>
          </a:p>
        </p:txBody>
      </p:sp>
      <p:sp>
        <p:nvSpPr>
          <p:cNvPr id="8" name="Rectangle 7"/>
          <p:cNvSpPr/>
          <p:nvPr/>
        </p:nvSpPr>
        <p:spPr>
          <a:xfrm>
            <a:off x="1407361" y="17425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CA" b="1" dirty="0" smtClean="0">
                <a:solidFill>
                  <a:schemeClr val="bg1">
                    <a:lumMod val="50000"/>
                  </a:schemeClr>
                </a:solidFill>
              </a:rPr>
              <a:t>Mettre </a:t>
            </a:r>
            <a:r>
              <a:rPr lang="fr-CA" b="1" dirty="0">
                <a:solidFill>
                  <a:schemeClr val="bg1">
                    <a:lumMod val="50000"/>
                  </a:schemeClr>
                </a:solidFill>
              </a:rPr>
              <a:t>en œuvre des </a:t>
            </a:r>
            <a:r>
              <a:rPr lang="fr-CA" b="1" dirty="0">
                <a:solidFill>
                  <a:srgbClr val="C00000"/>
                </a:solidFill>
              </a:rPr>
              <a:t>stratégies innovantes</a:t>
            </a:r>
            <a:r>
              <a:rPr lang="fr-CA" b="1" dirty="0">
                <a:solidFill>
                  <a:schemeClr val="bg1">
                    <a:lumMod val="50000"/>
                  </a:schemeClr>
                </a:solidFill>
              </a:rPr>
              <a:t> de gestion et de ressources humaines</a:t>
            </a:r>
            <a:endParaRPr lang="fr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1240" y="27824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CA" b="1" dirty="0" smtClean="0">
                <a:solidFill>
                  <a:srgbClr val="C00000"/>
                </a:solidFill>
              </a:rPr>
              <a:t>Recourir </a:t>
            </a:r>
            <a:r>
              <a:rPr lang="fr-CA" b="1" dirty="0">
                <a:solidFill>
                  <a:srgbClr val="C00000"/>
                </a:solidFill>
              </a:rPr>
              <a:t>à ses employés </a:t>
            </a:r>
            <a:r>
              <a:rPr lang="fr-CA" b="1" dirty="0">
                <a:solidFill>
                  <a:schemeClr val="bg1">
                    <a:lumMod val="50000"/>
                  </a:schemeClr>
                </a:solidFill>
              </a:rPr>
              <a:t>pour mettre en œuvre des stratégies d’attraction de la main-d’œuvre</a:t>
            </a:r>
            <a:endParaRPr lang="fr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1124744"/>
            <a:ext cx="3369833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CA" sz="2400" b="1" dirty="0" smtClean="0">
                <a:solidFill>
                  <a:srgbClr val="6C0800"/>
                </a:solidFill>
              </a:rPr>
              <a:t>Pour </a:t>
            </a:r>
            <a:r>
              <a:rPr lang="fr-CA" sz="2400" b="1" dirty="0">
                <a:solidFill>
                  <a:srgbClr val="6C0800"/>
                </a:solidFill>
              </a:rPr>
              <a:t>les entreprises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7520" y="403342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rgbClr val="6C0800"/>
                </a:solidFill>
              </a:rPr>
              <a:t>Pour </a:t>
            </a:r>
            <a:r>
              <a:rPr lang="fr-CA" sz="2400" b="1" dirty="0">
                <a:solidFill>
                  <a:srgbClr val="6C0800"/>
                </a:solidFill>
              </a:rPr>
              <a:t>les organisations régionales et municipales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8728" y="4734817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A" b="1" dirty="0" smtClean="0">
                <a:solidFill>
                  <a:schemeClr val="bg1">
                    <a:lumMod val="50000"/>
                  </a:schemeClr>
                </a:solidFill>
              </a:rPr>
              <a:t>Marketing territorial basé sur </a:t>
            </a:r>
            <a:r>
              <a:rPr lang="fr-CA" b="1" dirty="0" smtClean="0">
                <a:solidFill>
                  <a:srgbClr val="C00000"/>
                </a:solidFill>
              </a:rPr>
              <a:t>dynamisme des entreprises </a:t>
            </a:r>
            <a:r>
              <a:rPr lang="fr-CA" b="1" dirty="0" smtClean="0">
                <a:solidFill>
                  <a:schemeClr val="bg1">
                    <a:lumMod val="50000"/>
                  </a:schemeClr>
                </a:solidFill>
              </a:rPr>
              <a:t>AVANT </a:t>
            </a:r>
            <a:r>
              <a:rPr lang="fr-CA" b="1" dirty="0" smtClean="0">
                <a:solidFill>
                  <a:schemeClr val="bg1">
                    <a:lumMod val="50000"/>
                  </a:schemeClr>
                </a:solidFill>
              </a:rPr>
              <a:t>la région</a:t>
            </a:r>
            <a:endParaRPr lang="fr-C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4087" y="5628440"/>
            <a:ext cx="3919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A" b="1" dirty="0">
                <a:solidFill>
                  <a:schemeClr val="bg1">
                    <a:lumMod val="50000"/>
                  </a:schemeClr>
                </a:solidFill>
              </a:rPr>
              <a:t>Développer une stratégie communicationnelle </a:t>
            </a:r>
            <a:r>
              <a:rPr lang="fr-CA" b="1" dirty="0">
                <a:solidFill>
                  <a:srgbClr val="C00000"/>
                </a:solidFill>
              </a:rPr>
              <a:t>régionale</a:t>
            </a:r>
            <a:r>
              <a:rPr lang="fr-CA" b="1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CA" b="1" dirty="0">
                <a:solidFill>
                  <a:srgbClr val="FF0000"/>
                </a:solidFill>
              </a:rPr>
              <a:t>décentralisée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18595" y="1952227"/>
            <a:ext cx="504056" cy="50405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ZoneTexte 14"/>
          <p:cNvSpPr txBox="1"/>
          <p:nvPr/>
        </p:nvSpPr>
        <p:spPr>
          <a:xfrm>
            <a:off x="818595" y="1952227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bg2"/>
                </a:solidFill>
              </a:rPr>
              <a:t>1</a:t>
            </a:r>
            <a:endParaRPr lang="fr-CA" sz="2800" b="1" dirty="0">
              <a:solidFill>
                <a:schemeClr val="bg2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867184" y="2966543"/>
            <a:ext cx="504056" cy="50405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ZoneTexte 16"/>
          <p:cNvSpPr txBox="1"/>
          <p:nvPr/>
        </p:nvSpPr>
        <p:spPr>
          <a:xfrm>
            <a:off x="3867184" y="2966543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bg2"/>
                </a:solidFill>
              </a:rPr>
              <a:t>2</a:t>
            </a:r>
            <a:endParaRPr lang="fr-CA" sz="2800" b="1" dirty="0">
              <a:solidFill>
                <a:schemeClr val="bg2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86553" y="4934872"/>
            <a:ext cx="504056" cy="50405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18"/>
          <p:cNvSpPr txBox="1"/>
          <p:nvPr/>
        </p:nvSpPr>
        <p:spPr>
          <a:xfrm>
            <a:off x="886553" y="48691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bg2"/>
                </a:solidFill>
              </a:rPr>
              <a:t>3</a:t>
            </a:r>
            <a:endParaRPr lang="fr-CA" sz="2800" b="1" dirty="0">
              <a:solidFill>
                <a:schemeClr val="bg2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011916" y="5828495"/>
            <a:ext cx="504056" cy="50405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ZoneTexte 20"/>
          <p:cNvSpPr txBox="1"/>
          <p:nvPr/>
        </p:nvSpPr>
        <p:spPr>
          <a:xfrm>
            <a:off x="4011916" y="5828495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bg2"/>
                </a:solidFill>
              </a:rPr>
              <a:t>4</a:t>
            </a:r>
            <a:endParaRPr lang="fr-CA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01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907704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Le </a:t>
            </a:r>
            <a:r>
              <a:rPr lang="fr-CA" dirty="0" err="1"/>
              <a:t>orgware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475656" y="113062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Le besoin de coordination</a:t>
            </a:r>
            <a:endParaRPr lang="fr-CA" sz="3200" b="1" dirty="0">
              <a:solidFill>
                <a:srgbClr val="943535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/>
          <a:stretch/>
        </p:blipFill>
        <p:spPr>
          <a:xfrm>
            <a:off x="179512" y="2420888"/>
            <a:ext cx="8472830" cy="313669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44536" y="1715402"/>
            <a:ext cx="734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0000"/>
                </a:solidFill>
              </a:rPr>
              <a:t>Jouer sur toutes les dimensions du développement économique</a:t>
            </a:r>
            <a:endParaRPr lang="fr-CA" sz="2000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91680" y="5815035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 smtClean="0">
                <a:solidFill>
                  <a:srgbClr val="C00000"/>
                </a:solidFill>
              </a:rPr>
              <a:t>Tout est </a:t>
            </a:r>
            <a:r>
              <a:rPr lang="fr-CA" sz="4000" b="1" dirty="0" err="1" smtClean="0">
                <a:solidFill>
                  <a:srgbClr val="C00000"/>
                </a:solidFill>
              </a:rPr>
              <a:t>interrelié</a:t>
            </a:r>
            <a:r>
              <a:rPr lang="fr-CA" sz="4000" b="1" dirty="0" smtClean="0">
                <a:solidFill>
                  <a:srgbClr val="C00000"/>
                </a:solidFill>
              </a:rPr>
              <a:t>!</a:t>
            </a:r>
            <a:endParaRPr lang="fr-C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907704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Le </a:t>
            </a:r>
            <a:r>
              <a:rPr lang="fr-CA" dirty="0" err="1"/>
              <a:t>orgware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121"/>
            <a:ext cx="8141380" cy="574849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9059" y="1124744"/>
            <a:ext cx="547260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3200" b="1" dirty="0" smtClean="0">
                <a:solidFill>
                  <a:srgbClr val="800000"/>
                </a:solidFill>
              </a:rPr>
              <a:t>Coordination territoriale</a:t>
            </a:r>
            <a:endParaRPr lang="fr-CA" sz="3200" b="1" dirty="0">
              <a:solidFill>
                <a:srgbClr val="8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4248" y="171191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000000"/>
                </a:solidFill>
              </a:rPr>
              <a:t>Travailler sur l’échelle de l’unité territoriale économique.</a:t>
            </a:r>
            <a:endParaRPr lang="fr-CA" sz="2000" b="1" dirty="0">
              <a:solidFill>
                <a:srgbClr val="000000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2427316" y="2676698"/>
            <a:ext cx="1405136" cy="2019993"/>
          </a:xfrm>
          <a:custGeom>
            <a:avLst/>
            <a:gdLst>
              <a:gd name="connsiteX0" fmla="*/ 415637 w 1405136"/>
              <a:gd name="connsiteY0" fmla="*/ 74815 h 2019993"/>
              <a:gd name="connsiteX1" fmla="*/ 374073 w 1405136"/>
              <a:gd name="connsiteY1" fmla="*/ 108066 h 2019993"/>
              <a:gd name="connsiteX2" fmla="*/ 324197 w 1405136"/>
              <a:gd name="connsiteY2" fmla="*/ 149629 h 2019993"/>
              <a:gd name="connsiteX3" fmla="*/ 315884 w 1405136"/>
              <a:gd name="connsiteY3" fmla="*/ 174567 h 2019993"/>
              <a:gd name="connsiteX4" fmla="*/ 290946 w 1405136"/>
              <a:gd name="connsiteY4" fmla="*/ 191193 h 2019993"/>
              <a:gd name="connsiteX5" fmla="*/ 274320 w 1405136"/>
              <a:gd name="connsiteY5" fmla="*/ 207818 h 2019993"/>
              <a:gd name="connsiteX6" fmla="*/ 257695 w 1405136"/>
              <a:gd name="connsiteY6" fmla="*/ 241069 h 2019993"/>
              <a:gd name="connsiteX7" fmla="*/ 207819 w 1405136"/>
              <a:gd name="connsiteY7" fmla="*/ 324197 h 2019993"/>
              <a:gd name="connsiteX8" fmla="*/ 191193 w 1405136"/>
              <a:gd name="connsiteY8" fmla="*/ 365760 h 2019993"/>
              <a:gd name="connsiteX9" fmla="*/ 182880 w 1405136"/>
              <a:gd name="connsiteY9" fmla="*/ 390698 h 2019993"/>
              <a:gd name="connsiteX10" fmla="*/ 149629 w 1405136"/>
              <a:gd name="connsiteY10" fmla="*/ 457200 h 2019993"/>
              <a:gd name="connsiteX11" fmla="*/ 133004 w 1405136"/>
              <a:gd name="connsiteY11" fmla="*/ 507077 h 2019993"/>
              <a:gd name="connsiteX12" fmla="*/ 99753 w 1405136"/>
              <a:gd name="connsiteY12" fmla="*/ 556953 h 2019993"/>
              <a:gd name="connsiteX13" fmla="*/ 66502 w 1405136"/>
              <a:gd name="connsiteY13" fmla="*/ 631767 h 2019993"/>
              <a:gd name="connsiteX14" fmla="*/ 49877 w 1405136"/>
              <a:gd name="connsiteY14" fmla="*/ 706582 h 2019993"/>
              <a:gd name="connsiteX15" fmla="*/ 16626 w 1405136"/>
              <a:gd name="connsiteY15" fmla="*/ 822960 h 2019993"/>
              <a:gd name="connsiteX16" fmla="*/ 0 w 1405136"/>
              <a:gd name="connsiteY16" fmla="*/ 906087 h 2019993"/>
              <a:gd name="connsiteX17" fmla="*/ 8313 w 1405136"/>
              <a:gd name="connsiteY17" fmla="*/ 1155469 h 2019993"/>
              <a:gd name="connsiteX18" fmla="*/ 24939 w 1405136"/>
              <a:gd name="connsiteY18" fmla="*/ 1221971 h 2019993"/>
              <a:gd name="connsiteX19" fmla="*/ 41564 w 1405136"/>
              <a:gd name="connsiteY19" fmla="*/ 1246909 h 2019993"/>
              <a:gd name="connsiteX20" fmla="*/ 49877 w 1405136"/>
              <a:gd name="connsiteY20" fmla="*/ 1271847 h 2019993"/>
              <a:gd name="connsiteX21" fmla="*/ 66502 w 1405136"/>
              <a:gd name="connsiteY21" fmla="*/ 1305098 h 2019993"/>
              <a:gd name="connsiteX22" fmla="*/ 74815 w 1405136"/>
              <a:gd name="connsiteY22" fmla="*/ 1330037 h 2019993"/>
              <a:gd name="connsiteX23" fmla="*/ 116379 w 1405136"/>
              <a:gd name="connsiteY23" fmla="*/ 1371600 h 2019993"/>
              <a:gd name="connsiteX24" fmla="*/ 149629 w 1405136"/>
              <a:gd name="connsiteY24" fmla="*/ 1421477 h 2019993"/>
              <a:gd name="connsiteX25" fmla="*/ 166255 w 1405136"/>
              <a:gd name="connsiteY25" fmla="*/ 1438102 h 2019993"/>
              <a:gd name="connsiteX26" fmla="*/ 216131 w 1405136"/>
              <a:gd name="connsiteY26" fmla="*/ 1504604 h 2019993"/>
              <a:gd name="connsiteX27" fmla="*/ 249382 w 1405136"/>
              <a:gd name="connsiteY27" fmla="*/ 1554480 h 2019993"/>
              <a:gd name="connsiteX28" fmla="*/ 257695 w 1405136"/>
              <a:gd name="connsiteY28" fmla="*/ 1579418 h 2019993"/>
              <a:gd name="connsiteX29" fmla="*/ 299259 w 1405136"/>
              <a:gd name="connsiteY29" fmla="*/ 1620982 h 2019993"/>
              <a:gd name="connsiteX30" fmla="*/ 324197 w 1405136"/>
              <a:gd name="connsiteY30" fmla="*/ 1654233 h 2019993"/>
              <a:gd name="connsiteX31" fmla="*/ 340822 w 1405136"/>
              <a:gd name="connsiteY31" fmla="*/ 1679171 h 2019993"/>
              <a:gd name="connsiteX32" fmla="*/ 382386 w 1405136"/>
              <a:gd name="connsiteY32" fmla="*/ 1720735 h 2019993"/>
              <a:gd name="connsiteX33" fmla="*/ 432262 w 1405136"/>
              <a:gd name="connsiteY33" fmla="*/ 1778924 h 2019993"/>
              <a:gd name="connsiteX34" fmla="*/ 515389 w 1405136"/>
              <a:gd name="connsiteY34" fmla="*/ 1828800 h 2019993"/>
              <a:gd name="connsiteX35" fmla="*/ 532015 w 1405136"/>
              <a:gd name="connsiteY35" fmla="*/ 1845426 h 2019993"/>
              <a:gd name="connsiteX36" fmla="*/ 565266 w 1405136"/>
              <a:gd name="connsiteY36" fmla="*/ 1862051 h 2019993"/>
              <a:gd name="connsiteX37" fmla="*/ 606829 w 1405136"/>
              <a:gd name="connsiteY37" fmla="*/ 1886989 h 2019993"/>
              <a:gd name="connsiteX38" fmla="*/ 656706 w 1405136"/>
              <a:gd name="connsiteY38" fmla="*/ 1928553 h 2019993"/>
              <a:gd name="connsiteX39" fmla="*/ 706582 w 1405136"/>
              <a:gd name="connsiteY39" fmla="*/ 1945178 h 2019993"/>
              <a:gd name="connsiteX40" fmla="*/ 756459 w 1405136"/>
              <a:gd name="connsiteY40" fmla="*/ 1961804 h 2019993"/>
              <a:gd name="connsiteX41" fmla="*/ 798022 w 1405136"/>
              <a:gd name="connsiteY41" fmla="*/ 1970117 h 2019993"/>
              <a:gd name="connsiteX42" fmla="*/ 872837 w 1405136"/>
              <a:gd name="connsiteY42" fmla="*/ 1995055 h 2019993"/>
              <a:gd name="connsiteX43" fmla="*/ 897775 w 1405136"/>
              <a:gd name="connsiteY43" fmla="*/ 2003367 h 2019993"/>
              <a:gd name="connsiteX44" fmla="*/ 997528 w 1405136"/>
              <a:gd name="connsiteY44" fmla="*/ 2019993 h 2019993"/>
              <a:gd name="connsiteX45" fmla="*/ 1088968 w 1405136"/>
              <a:gd name="connsiteY45" fmla="*/ 2003367 h 2019993"/>
              <a:gd name="connsiteX46" fmla="*/ 1147157 w 1405136"/>
              <a:gd name="connsiteY46" fmla="*/ 1961804 h 2019993"/>
              <a:gd name="connsiteX47" fmla="*/ 1163782 w 1405136"/>
              <a:gd name="connsiteY47" fmla="*/ 1945178 h 2019993"/>
              <a:gd name="connsiteX48" fmla="*/ 1188720 w 1405136"/>
              <a:gd name="connsiteY48" fmla="*/ 1928553 h 2019993"/>
              <a:gd name="connsiteX49" fmla="*/ 1255222 w 1405136"/>
              <a:gd name="connsiteY49" fmla="*/ 1878677 h 2019993"/>
              <a:gd name="connsiteX50" fmla="*/ 1271848 w 1405136"/>
              <a:gd name="connsiteY50" fmla="*/ 1862051 h 2019993"/>
              <a:gd name="connsiteX51" fmla="*/ 1305099 w 1405136"/>
              <a:gd name="connsiteY51" fmla="*/ 1812175 h 2019993"/>
              <a:gd name="connsiteX52" fmla="*/ 1313411 w 1405136"/>
              <a:gd name="connsiteY52" fmla="*/ 1787237 h 2019993"/>
              <a:gd name="connsiteX53" fmla="*/ 1346662 w 1405136"/>
              <a:gd name="connsiteY53" fmla="*/ 1745673 h 2019993"/>
              <a:gd name="connsiteX54" fmla="*/ 1363288 w 1405136"/>
              <a:gd name="connsiteY54" fmla="*/ 1695797 h 2019993"/>
              <a:gd name="connsiteX55" fmla="*/ 1371600 w 1405136"/>
              <a:gd name="connsiteY55" fmla="*/ 1670858 h 2019993"/>
              <a:gd name="connsiteX56" fmla="*/ 1379913 w 1405136"/>
              <a:gd name="connsiteY56" fmla="*/ 1612669 h 2019993"/>
              <a:gd name="connsiteX57" fmla="*/ 1396539 w 1405136"/>
              <a:gd name="connsiteY57" fmla="*/ 1479666 h 2019993"/>
              <a:gd name="connsiteX58" fmla="*/ 1396539 w 1405136"/>
              <a:gd name="connsiteY58" fmla="*/ 1205346 h 2019993"/>
              <a:gd name="connsiteX59" fmla="*/ 1371600 w 1405136"/>
              <a:gd name="connsiteY59" fmla="*/ 1122218 h 2019993"/>
              <a:gd name="connsiteX60" fmla="*/ 1330037 w 1405136"/>
              <a:gd name="connsiteY60" fmla="*/ 997527 h 2019993"/>
              <a:gd name="connsiteX61" fmla="*/ 1321724 w 1405136"/>
              <a:gd name="connsiteY61" fmla="*/ 972589 h 2019993"/>
              <a:gd name="connsiteX62" fmla="*/ 1313411 w 1405136"/>
              <a:gd name="connsiteY62" fmla="*/ 947651 h 2019993"/>
              <a:gd name="connsiteX63" fmla="*/ 1296786 w 1405136"/>
              <a:gd name="connsiteY63" fmla="*/ 889462 h 2019993"/>
              <a:gd name="connsiteX64" fmla="*/ 1280160 w 1405136"/>
              <a:gd name="connsiteY64" fmla="*/ 864524 h 2019993"/>
              <a:gd name="connsiteX65" fmla="*/ 1263535 w 1405136"/>
              <a:gd name="connsiteY65" fmla="*/ 814647 h 2019993"/>
              <a:gd name="connsiteX66" fmla="*/ 1255222 w 1405136"/>
              <a:gd name="connsiteY66" fmla="*/ 789709 h 2019993"/>
              <a:gd name="connsiteX67" fmla="*/ 1238597 w 1405136"/>
              <a:gd name="connsiteY67" fmla="*/ 756458 h 2019993"/>
              <a:gd name="connsiteX68" fmla="*/ 1230284 w 1405136"/>
              <a:gd name="connsiteY68" fmla="*/ 723207 h 2019993"/>
              <a:gd name="connsiteX69" fmla="*/ 1221971 w 1405136"/>
              <a:gd name="connsiteY69" fmla="*/ 698269 h 2019993"/>
              <a:gd name="connsiteX70" fmla="*/ 1213659 w 1405136"/>
              <a:gd name="connsiteY70" fmla="*/ 656706 h 2019993"/>
              <a:gd name="connsiteX71" fmla="*/ 1197033 w 1405136"/>
              <a:gd name="connsiteY71" fmla="*/ 606829 h 2019993"/>
              <a:gd name="connsiteX72" fmla="*/ 1172095 w 1405136"/>
              <a:gd name="connsiteY72" fmla="*/ 556953 h 2019993"/>
              <a:gd name="connsiteX73" fmla="*/ 1130531 w 1405136"/>
              <a:gd name="connsiteY73" fmla="*/ 498764 h 2019993"/>
              <a:gd name="connsiteX74" fmla="*/ 1122219 w 1405136"/>
              <a:gd name="connsiteY74" fmla="*/ 473826 h 2019993"/>
              <a:gd name="connsiteX75" fmla="*/ 1105593 w 1405136"/>
              <a:gd name="connsiteY75" fmla="*/ 448887 h 2019993"/>
              <a:gd name="connsiteX76" fmla="*/ 1088968 w 1405136"/>
              <a:gd name="connsiteY76" fmla="*/ 399011 h 2019993"/>
              <a:gd name="connsiteX77" fmla="*/ 1080655 w 1405136"/>
              <a:gd name="connsiteY77" fmla="*/ 374073 h 2019993"/>
              <a:gd name="connsiteX78" fmla="*/ 1064029 w 1405136"/>
              <a:gd name="connsiteY78" fmla="*/ 357447 h 2019993"/>
              <a:gd name="connsiteX79" fmla="*/ 1039091 w 1405136"/>
              <a:gd name="connsiteY79" fmla="*/ 307571 h 2019993"/>
              <a:gd name="connsiteX80" fmla="*/ 1022466 w 1405136"/>
              <a:gd name="connsiteY80" fmla="*/ 274320 h 2019993"/>
              <a:gd name="connsiteX81" fmla="*/ 1014153 w 1405136"/>
              <a:gd name="connsiteY81" fmla="*/ 249382 h 2019993"/>
              <a:gd name="connsiteX82" fmla="*/ 989215 w 1405136"/>
              <a:gd name="connsiteY82" fmla="*/ 224444 h 2019993"/>
              <a:gd name="connsiteX83" fmla="*/ 955964 w 1405136"/>
              <a:gd name="connsiteY83" fmla="*/ 166255 h 2019993"/>
              <a:gd name="connsiteX84" fmla="*/ 939339 w 1405136"/>
              <a:gd name="connsiteY84" fmla="*/ 141317 h 2019993"/>
              <a:gd name="connsiteX85" fmla="*/ 931026 w 1405136"/>
              <a:gd name="connsiteY85" fmla="*/ 116378 h 2019993"/>
              <a:gd name="connsiteX86" fmla="*/ 906088 w 1405136"/>
              <a:gd name="connsiteY86" fmla="*/ 99753 h 2019993"/>
              <a:gd name="connsiteX87" fmla="*/ 864524 w 1405136"/>
              <a:gd name="connsiteY87" fmla="*/ 74815 h 2019993"/>
              <a:gd name="connsiteX88" fmla="*/ 847899 w 1405136"/>
              <a:gd name="connsiteY88" fmla="*/ 58189 h 2019993"/>
              <a:gd name="connsiteX89" fmla="*/ 789709 w 1405136"/>
              <a:gd name="connsiteY89" fmla="*/ 41564 h 2019993"/>
              <a:gd name="connsiteX90" fmla="*/ 698269 w 1405136"/>
              <a:gd name="connsiteY90" fmla="*/ 16626 h 2019993"/>
              <a:gd name="connsiteX91" fmla="*/ 615142 w 1405136"/>
              <a:gd name="connsiteY91" fmla="*/ 0 h 2019993"/>
              <a:gd name="connsiteX92" fmla="*/ 515389 w 1405136"/>
              <a:gd name="connsiteY92" fmla="*/ 16626 h 2019993"/>
              <a:gd name="connsiteX93" fmla="*/ 490451 w 1405136"/>
              <a:gd name="connsiteY93" fmla="*/ 24938 h 2019993"/>
              <a:gd name="connsiteX94" fmla="*/ 465513 w 1405136"/>
              <a:gd name="connsiteY94" fmla="*/ 41564 h 2019993"/>
              <a:gd name="connsiteX95" fmla="*/ 440575 w 1405136"/>
              <a:gd name="connsiteY95" fmla="*/ 49877 h 2019993"/>
              <a:gd name="connsiteX96" fmla="*/ 415637 w 1405136"/>
              <a:gd name="connsiteY96" fmla="*/ 74815 h 201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405136" h="2019993">
                <a:moveTo>
                  <a:pt x="415637" y="74815"/>
                </a:moveTo>
                <a:cubicBezTo>
                  <a:pt x="404553" y="84513"/>
                  <a:pt x="387426" y="96382"/>
                  <a:pt x="374073" y="108066"/>
                </a:cubicBezTo>
                <a:cubicBezTo>
                  <a:pt x="322870" y="152869"/>
                  <a:pt x="375234" y="115605"/>
                  <a:pt x="324197" y="149629"/>
                </a:cubicBezTo>
                <a:cubicBezTo>
                  <a:pt x="321426" y="157942"/>
                  <a:pt x="321358" y="167725"/>
                  <a:pt x="315884" y="174567"/>
                </a:cubicBezTo>
                <a:cubicBezTo>
                  <a:pt x="309643" y="182368"/>
                  <a:pt x="298747" y="184952"/>
                  <a:pt x="290946" y="191193"/>
                </a:cubicBezTo>
                <a:cubicBezTo>
                  <a:pt x="284826" y="196089"/>
                  <a:pt x="279862" y="202276"/>
                  <a:pt x="274320" y="207818"/>
                </a:cubicBezTo>
                <a:cubicBezTo>
                  <a:pt x="268778" y="218902"/>
                  <a:pt x="264070" y="230443"/>
                  <a:pt x="257695" y="241069"/>
                </a:cubicBezTo>
                <a:cubicBezTo>
                  <a:pt x="223764" y="297622"/>
                  <a:pt x="229539" y="275328"/>
                  <a:pt x="207819" y="324197"/>
                </a:cubicBezTo>
                <a:cubicBezTo>
                  <a:pt x="201759" y="337833"/>
                  <a:pt x="196433" y="351788"/>
                  <a:pt x="191193" y="365760"/>
                </a:cubicBezTo>
                <a:cubicBezTo>
                  <a:pt x="188116" y="373964"/>
                  <a:pt x="186506" y="382721"/>
                  <a:pt x="182880" y="390698"/>
                </a:cubicBezTo>
                <a:cubicBezTo>
                  <a:pt x="172624" y="413260"/>
                  <a:pt x="157466" y="433688"/>
                  <a:pt x="149629" y="457200"/>
                </a:cubicBezTo>
                <a:cubicBezTo>
                  <a:pt x="144087" y="473826"/>
                  <a:pt x="142725" y="492495"/>
                  <a:pt x="133004" y="507077"/>
                </a:cubicBezTo>
                <a:cubicBezTo>
                  <a:pt x="121920" y="523702"/>
                  <a:pt x="106072" y="537997"/>
                  <a:pt x="99753" y="556953"/>
                </a:cubicBezTo>
                <a:cubicBezTo>
                  <a:pt x="79969" y="616307"/>
                  <a:pt x="92849" y="592248"/>
                  <a:pt x="66502" y="631767"/>
                </a:cubicBezTo>
                <a:cubicBezTo>
                  <a:pt x="42716" y="703125"/>
                  <a:pt x="79139" y="589534"/>
                  <a:pt x="49877" y="706582"/>
                </a:cubicBezTo>
                <a:cubicBezTo>
                  <a:pt x="18175" y="833392"/>
                  <a:pt x="47737" y="667410"/>
                  <a:pt x="16626" y="822960"/>
                </a:cubicBezTo>
                <a:lnTo>
                  <a:pt x="0" y="906087"/>
                </a:lnTo>
                <a:cubicBezTo>
                  <a:pt x="2771" y="989214"/>
                  <a:pt x="3568" y="1072431"/>
                  <a:pt x="8313" y="1155469"/>
                </a:cubicBezTo>
                <a:cubicBezTo>
                  <a:pt x="8925" y="1166180"/>
                  <a:pt x="17999" y="1208092"/>
                  <a:pt x="24939" y="1221971"/>
                </a:cubicBezTo>
                <a:cubicBezTo>
                  <a:pt x="29407" y="1230907"/>
                  <a:pt x="37096" y="1237973"/>
                  <a:pt x="41564" y="1246909"/>
                </a:cubicBezTo>
                <a:cubicBezTo>
                  <a:pt x="45483" y="1254746"/>
                  <a:pt x="46425" y="1263793"/>
                  <a:pt x="49877" y="1271847"/>
                </a:cubicBezTo>
                <a:cubicBezTo>
                  <a:pt x="54758" y="1283237"/>
                  <a:pt x="61621" y="1293708"/>
                  <a:pt x="66502" y="1305098"/>
                </a:cubicBezTo>
                <a:cubicBezTo>
                  <a:pt x="69954" y="1313152"/>
                  <a:pt x="69557" y="1323027"/>
                  <a:pt x="74815" y="1330037"/>
                </a:cubicBezTo>
                <a:cubicBezTo>
                  <a:pt x="86571" y="1345712"/>
                  <a:pt x="105511" y="1355297"/>
                  <a:pt x="116379" y="1371600"/>
                </a:cubicBezTo>
                <a:cubicBezTo>
                  <a:pt x="127462" y="1388226"/>
                  <a:pt x="135500" y="1407348"/>
                  <a:pt x="149629" y="1421477"/>
                </a:cubicBezTo>
                <a:cubicBezTo>
                  <a:pt x="155171" y="1427019"/>
                  <a:pt x="161553" y="1431832"/>
                  <a:pt x="166255" y="1438102"/>
                </a:cubicBezTo>
                <a:cubicBezTo>
                  <a:pt x="222660" y="1513307"/>
                  <a:pt x="178001" y="1466472"/>
                  <a:pt x="216131" y="1504604"/>
                </a:cubicBezTo>
                <a:cubicBezTo>
                  <a:pt x="235897" y="1563901"/>
                  <a:pt x="207870" y="1492212"/>
                  <a:pt x="249382" y="1554480"/>
                </a:cubicBezTo>
                <a:cubicBezTo>
                  <a:pt x="254243" y="1561771"/>
                  <a:pt x="252438" y="1572408"/>
                  <a:pt x="257695" y="1579418"/>
                </a:cubicBezTo>
                <a:cubicBezTo>
                  <a:pt x="269451" y="1595093"/>
                  <a:pt x="287503" y="1605307"/>
                  <a:pt x="299259" y="1620982"/>
                </a:cubicBezTo>
                <a:cubicBezTo>
                  <a:pt x="307572" y="1632066"/>
                  <a:pt x="316144" y="1642959"/>
                  <a:pt x="324197" y="1654233"/>
                </a:cubicBezTo>
                <a:cubicBezTo>
                  <a:pt x="330004" y="1662363"/>
                  <a:pt x="334243" y="1671652"/>
                  <a:pt x="340822" y="1679171"/>
                </a:cubicBezTo>
                <a:cubicBezTo>
                  <a:pt x="353724" y="1693917"/>
                  <a:pt x="370630" y="1705060"/>
                  <a:pt x="382386" y="1720735"/>
                </a:cubicBezTo>
                <a:cubicBezTo>
                  <a:pt x="398003" y="1741558"/>
                  <a:pt x="411421" y="1762715"/>
                  <a:pt x="432262" y="1778924"/>
                </a:cubicBezTo>
                <a:cubicBezTo>
                  <a:pt x="555926" y="1875106"/>
                  <a:pt x="424902" y="1768475"/>
                  <a:pt x="515389" y="1828800"/>
                </a:cubicBezTo>
                <a:cubicBezTo>
                  <a:pt x="521910" y="1833148"/>
                  <a:pt x="525494" y="1841079"/>
                  <a:pt x="532015" y="1845426"/>
                </a:cubicBezTo>
                <a:cubicBezTo>
                  <a:pt x="542326" y="1852300"/>
                  <a:pt x="554182" y="1856509"/>
                  <a:pt x="565266" y="1862051"/>
                </a:cubicBezTo>
                <a:cubicBezTo>
                  <a:pt x="617035" y="1913823"/>
                  <a:pt x="542091" y="1843832"/>
                  <a:pt x="606829" y="1886989"/>
                </a:cubicBezTo>
                <a:cubicBezTo>
                  <a:pt x="645978" y="1913088"/>
                  <a:pt x="615914" y="1910423"/>
                  <a:pt x="656706" y="1928553"/>
                </a:cubicBezTo>
                <a:cubicBezTo>
                  <a:pt x="672720" y="1935670"/>
                  <a:pt x="689957" y="1939636"/>
                  <a:pt x="706582" y="1945178"/>
                </a:cubicBezTo>
                <a:cubicBezTo>
                  <a:pt x="706586" y="1945179"/>
                  <a:pt x="756456" y="1961803"/>
                  <a:pt x="756459" y="1961804"/>
                </a:cubicBezTo>
                <a:cubicBezTo>
                  <a:pt x="770313" y="1964575"/>
                  <a:pt x="784391" y="1966400"/>
                  <a:pt x="798022" y="1970117"/>
                </a:cubicBezTo>
                <a:cubicBezTo>
                  <a:pt x="798056" y="1970126"/>
                  <a:pt x="860351" y="1990893"/>
                  <a:pt x="872837" y="1995055"/>
                </a:cubicBezTo>
                <a:cubicBezTo>
                  <a:pt x="881150" y="1997826"/>
                  <a:pt x="889101" y="2002128"/>
                  <a:pt x="897775" y="2003367"/>
                </a:cubicBezTo>
                <a:cubicBezTo>
                  <a:pt x="969951" y="2013678"/>
                  <a:pt x="936751" y="2007837"/>
                  <a:pt x="997528" y="2019993"/>
                </a:cubicBezTo>
                <a:cubicBezTo>
                  <a:pt x="1011014" y="2018066"/>
                  <a:pt x="1069370" y="2011766"/>
                  <a:pt x="1088968" y="2003367"/>
                </a:cubicBezTo>
                <a:cubicBezTo>
                  <a:pt x="1097861" y="1999556"/>
                  <a:pt x="1144151" y="1964309"/>
                  <a:pt x="1147157" y="1961804"/>
                </a:cubicBezTo>
                <a:cubicBezTo>
                  <a:pt x="1153178" y="1956787"/>
                  <a:pt x="1157662" y="1950074"/>
                  <a:pt x="1163782" y="1945178"/>
                </a:cubicBezTo>
                <a:cubicBezTo>
                  <a:pt x="1171583" y="1938937"/>
                  <a:pt x="1181201" y="1935132"/>
                  <a:pt x="1188720" y="1928553"/>
                </a:cubicBezTo>
                <a:cubicBezTo>
                  <a:pt x="1247501" y="1877120"/>
                  <a:pt x="1206767" y="1894827"/>
                  <a:pt x="1255222" y="1878677"/>
                </a:cubicBezTo>
                <a:cubicBezTo>
                  <a:pt x="1260764" y="1873135"/>
                  <a:pt x="1267145" y="1868321"/>
                  <a:pt x="1271848" y="1862051"/>
                </a:cubicBezTo>
                <a:cubicBezTo>
                  <a:pt x="1283837" y="1846066"/>
                  <a:pt x="1305099" y="1812175"/>
                  <a:pt x="1305099" y="1812175"/>
                </a:cubicBezTo>
                <a:cubicBezTo>
                  <a:pt x="1307870" y="1803862"/>
                  <a:pt x="1308903" y="1794751"/>
                  <a:pt x="1313411" y="1787237"/>
                </a:cubicBezTo>
                <a:cubicBezTo>
                  <a:pt x="1343025" y="1737879"/>
                  <a:pt x="1318138" y="1809851"/>
                  <a:pt x="1346662" y="1745673"/>
                </a:cubicBezTo>
                <a:cubicBezTo>
                  <a:pt x="1353780" y="1729659"/>
                  <a:pt x="1357746" y="1712422"/>
                  <a:pt x="1363288" y="1695797"/>
                </a:cubicBezTo>
                <a:lnTo>
                  <a:pt x="1371600" y="1670858"/>
                </a:lnTo>
                <a:cubicBezTo>
                  <a:pt x="1374371" y="1651462"/>
                  <a:pt x="1377963" y="1632165"/>
                  <a:pt x="1379913" y="1612669"/>
                </a:cubicBezTo>
                <a:cubicBezTo>
                  <a:pt x="1392749" y="1484316"/>
                  <a:pt x="1375867" y="1541680"/>
                  <a:pt x="1396539" y="1479666"/>
                </a:cubicBezTo>
                <a:cubicBezTo>
                  <a:pt x="1405788" y="1340913"/>
                  <a:pt x="1410022" y="1353660"/>
                  <a:pt x="1396539" y="1205346"/>
                </a:cubicBezTo>
                <a:cubicBezTo>
                  <a:pt x="1394969" y="1188072"/>
                  <a:pt x="1374976" y="1132346"/>
                  <a:pt x="1371600" y="1122218"/>
                </a:cubicBezTo>
                <a:lnTo>
                  <a:pt x="1330037" y="997527"/>
                </a:lnTo>
                <a:lnTo>
                  <a:pt x="1321724" y="972589"/>
                </a:lnTo>
                <a:cubicBezTo>
                  <a:pt x="1318953" y="964276"/>
                  <a:pt x="1315536" y="956152"/>
                  <a:pt x="1313411" y="947651"/>
                </a:cubicBezTo>
                <a:cubicBezTo>
                  <a:pt x="1310747" y="936993"/>
                  <a:pt x="1302751" y="901391"/>
                  <a:pt x="1296786" y="889462"/>
                </a:cubicBezTo>
                <a:cubicBezTo>
                  <a:pt x="1292318" y="880526"/>
                  <a:pt x="1285702" y="872837"/>
                  <a:pt x="1280160" y="864524"/>
                </a:cubicBezTo>
                <a:lnTo>
                  <a:pt x="1263535" y="814647"/>
                </a:lnTo>
                <a:cubicBezTo>
                  <a:pt x="1260764" y="806334"/>
                  <a:pt x="1259141" y="797546"/>
                  <a:pt x="1255222" y="789709"/>
                </a:cubicBezTo>
                <a:cubicBezTo>
                  <a:pt x="1249680" y="778625"/>
                  <a:pt x="1242948" y="768061"/>
                  <a:pt x="1238597" y="756458"/>
                </a:cubicBezTo>
                <a:cubicBezTo>
                  <a:pt x="1234586" y="745761"/>
                  <a:pt x="1233423" y="734192"/>
                  <a:pt x="1230284" y="723207"/>
                </a:cubicBezTo>
                <a:cubicBezTo>
                  <a:pt x="1227877" y="714782"/>
                  <a:pt x="1224096" y="706770"/>
                  <a:pt x="1221971" y="698269"/>
                </a:cubicBezTo>
                <a:cubicBezTo>
                  <a:pt x="1218544" y="684562"/>
                  <a:pt x="1217376" y="670337"/>
                  <a:pt x="1213659" y="656706"/>
                </a:cubicBezTo>
                <a:cubicBezTo>
                  <a:pt x="1209048" y="639798"/>
                  <a:pt x="1206754" y="621411"/>
                  <a:pt x="1197033" y="606829"/>
                </a:cubicBezTo>
                <a:cubicBezTo>
                  <a:pt x="1149382" y="535351"/>
                  <a:pt x="1206516" y="625793"/>
                  <a:pt x="1172095" y="556953"/>
                </a:cubicBezTo>
                <a:cubicBezTo>
                  <a:pt x="1166019" y="544801"/>
                  <a:pt x="1136176" y="506290"/>
                  <a:pt x="1130531" y="498764"/>
                </a:cubicBezTo>
                <a:cubicBezTo>
                  <a:pt x="1127760" y="490451"/>
                  <a:pt x="1126138" y="481663"/>
                  <a:pt x="1122219" y="473826"/>
                </a:cubicBezTo>
                <a:cubicBezTo>
                  <a:pt x="1117751" y="464890"/>
                  <a:pt x="1109651" y="458017"/>
                  <a:pt x="1105593" y="448887"/>
                </a:cubicBezTo>
                <a:cubicBezTo>
                  <a:pt x="1098476" y="432873"/>
                  <a:pt x="1094510" y="415636"/>
                  <a:pt x="1088968" y="399011"/>
                </a:cubicBezTo>
                <a:cubicBezTo>
                  <a:pt x="1086197" y="390698"/>
                  <a:pt x="1086851" y="380269"/>
                  <a:pt x="1080655" y="374073"/>
                </a:cubicBezTo>
                <a:lnTo>
                  <a:pt x="1064029" y="357447"/>
                </a:lnTo>
                <a:cubicBezTo>
                  <a:pt x="1048789" y="311723"/>
                  <a:pt x="1064875" y="352693"/>
                  <a:pt x="1039091" y="307571"/>
                </a:cubicBezTo>
                <a:cubicBezTo>
                  <a:pt x="1032943" y="296812"/>
                  <a:pt x="1027347" y="285710"/>
                  <a:pt x="1022466" y="274320"/>
                </a:cubicBezTo>
                <a:cubicBezTo>
                  <a:pt x="1019014" y="266266"/>
                  <a:pt x="1019014" y="256673"/>
                  <a:pt x="1014153" y="249382"/>
                </a:cubicBezTo>
                <a:cubicBezTo>
                  <a:pt x="1007632" y="239601"/>
                  <a:pt x="997528" y="232757"/>
                  <a:pt x="989215" y="224444"/>
                </a:cubicBezTo>
                <a:cubicBezTo>
                  <a:pt x="975759" y="170620"/>
                  <a:pt x="991339" y="208705"/>
                  <a:pt x="955964" y="166255"/>
                </a:cubicBezTo>
                <a:cubicBezTo>
                  <a:pt x="949568" y="158580"/>
                  <a:pt x="943807" y="150253"/>
                  <a:pt x="939339" y="141317"/>
                </a:cubicBezTo>
                <a:cubicBezTo>
                  <a:pt x="935420" y="133479"/>
                  <a:pt x="936500" y="123221"/>
                  <a:pt x="931026" y="116378"/>
                </a:cubicBezTo>
                <a:cubicBezTo>
                  <a:pt x="924785" y="108577"/>
                  <a:pt x="913889" y="105994"/>
                  <a:pt x="906088" y="99753"/>
                </a:cubicBezTo>
                <a:cubicBezTo>
                  <a:pt x="873486" y="73671"/>
                  <a:pt x="907832" y="89250"/>
                  <a:pt x="864524" y="74815"/>
                </a:cubicBezTo>
                <a:cubicBezTo>
                  <a:pt x="858982" y="69273"/>
                  <a:pt x="854619" y="62221"/>
                  <a:pt x="847899" y="58189"/>
                </a:cubicBezTo>
                <a:cubicBezTo>
                  <a:pt x="838844" y="52756"/>
                  <a:pt x="796619" y="43538"/>
                  <a:pt x="789709" y="41564"/>
                </a:cubicBezTo>
                <a:cubicBezTo>
                  <a:pt x="733968" y="25638"/>
                  <a:pt x="797069" y="36387"/>
                  <a:pt x="698269" y="16626"/>
                </a:cubicBezTo>
                <a:lnTo>
                  <a:pt x="615142" y="0"/>
                </a:lnTo>
                <a:cubicBezTo>
                  <a:pt x="582292" y="4693"/>
                  <a:pt x="547807" y="8522"/>
                  <a:pt x="515389" y="16626"/>
                </a:cubicBezTo>
                <a:cubicBezTo>
                  <a:pt x="506888" y="18751"/>
                  <a:pt x="498764" y="22167"/>
                  <a:pt x="490451" y="24938"/>
                </a:cubicBezTo>
                <a:cubicBezTo>
                  <a:pt x="482138" y="30480"/>
                  <a:pt x="474449" y="37096"/>
                  <a:pt x="465513" y="41564"/>
                </a:cubicBezTo>
                <a:cubicBezTo>
                  <a:pt x="457676" y="45483"/>
                  <a:pt x="448089" y="45369"/>
                  <a:pt x="440575" y="49877"/>
                </a:cubicBezTo>
                <a:cubicBezTo>
                  <a:pt x="433855" y="53909"/>
                  <a:pt x="426721" y="65117"/>
                  <a:pt x="415637" y="74815"/>
                </a:cubicBezTo>
                <a:close/>
              </a:path>
            </a:pathLst>
          </a:custGeom>
          <a:solidFill>
            <a:schemeClr val="tx1">
              <a:lumMod val="75000"/>
              <a:alpha val="21176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67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835696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Le </a:t>
            </a:r>
            <a:r>
              <a:rPr lang="fr-CA" dirty="0" err="1"/>
              <a:t>orgware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475656" y="113062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Le besoin de coordination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95736" y="2342071"/>
            <a:ext cx="286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► </a:t>
            </a:r>
            <a:r>
              <a:rPr lang="fr-CA" sz="3200" b="1" dirty="0" smtClean="0">
                <a:solidFill>
                  <a:srgbClr val="943535"/>
                </a:solidFill>
              </a:rPr>
              <a:t>Morcelé</a:t>
            </a:r>
            <a:endParaRPr lang="fr-CA" sz="24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7318" y="3082526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dirty="0">
                <a:solidFill>
                  <a:schemeClr val="bg1">
                    <a:lumMod val="50000"/>
                  </a:schemeClr>
                </a:solidFill>
              </a:rPr>
              <a:t>Municipalités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29687" y="3540243"/>
            <a:ext cx="1954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dirty="0">
                <a:solidFill>
                  <a:schemeClr val="bg1">
                    <a:lumMod val="50000"/>
                  </a:schemeClr>
                </a:solidFill>
              </a:rPr>
              <a:t>Emploi-Québec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8139" y="4017641"/>
            <a:ext cx="857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SADC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8240" y="3740298"/>
            <a:ext cx="2603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Investissement-Québec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4905" y="3356109"/>
            <a:ext cx="1318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CLD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9420" y="4196472"/>
            <a:ext cx="185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Créneaux ACCORD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31740" y="5006787"/>
            <a:ext cx="363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► </a:t>
            </a:r>
            <a:r>
              <a:rPr lang="fr-CA" sz="3200" b="1" dirty="0" smtClean="0">
                <a:solidFill>
                  <a:srgbClr val="943535"/>
                </a:solidFill>
              </a:rPr>
              <a:t>Chamboulé</a:t>
            </a:r>
            <a:endParaRPr lang="fr-CA" sz="2400" b="1" dirty="0">
              <a:solidFill>
                <a:srgbClr val="0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89448" y="5591562"/>
            <a:ext cx="5987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Disparition des Conférences régionales des élus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Affaiblissement des structures CLD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02551" y="1758006"/>
            <a:ext cx="6399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 smtClean="0">
                <a:solidFill>
                  <a:srgbClr val="000000"/>
                </a:solidFill>
              </a:rPr>
              <a:t>Le développement régional au Québec: </a:t>
            </a:r>
            <a:endParaRPr lang="fr-CA" sz="2400" dirty="0"/>
          </a:p>
        </p:txBody>
      </p:sp>
      <p:sp>
        <p:nvSpPr>
          <p:cNvPr id="20" name="Rectangle 19"/>
          <p:cNvSpPr/>
          <p:nvPr/>
        </p:nvSpPr>
        <p:spPr>
          <a:xfrm>
            <a:off x="5682952" y="4627173"/>
            <a:ext cx="13407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Etc.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63691" y="2928638"/>
            <a:ext cx="24224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Bureau régional MESI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2689448" y="2880831"/>
            <a:ext cx="5498810" cy="0"/>
          </a:xfrm>
          <a:prstGeom prst="line">
            <a:avLst/>
          </a:prstGeom>
          <a:ln w="28575">
            <a:solidFill>
              <a:srgbClr val="94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694062" y="5517232"/>
            <a:ext cx="5498810" cy="0"/>
          </a:xfrm>
          <a:prstGeom prst="line">
            <a:avLst/>
          </a:prstGeom>
          <a:ln w="28575">
            <a:solidFill>
              <a:srgbClr val="94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015144" y="3002166"/>
            <a:ext cx="1989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Commission scolaire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44631" y="4299927"/>
            <a:ext cx="1396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CCTT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60704" y="4604328"/>
            <a:ext cx="1396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dirty="0" smtClean="0">
                <a:solidFill>
                  <a:schemeClr val="bg1">
                    <a:lumMod val="50000"/>
                  </a:schemeClr>
                </a:solidFill>
              </a:rPr>
              <a:t>BDC</a:t>
            </a:r>
            <a:endParaRPr lang="fr-CA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835696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Le </a:t>
            </a:r>
            <a:r>
              <a:rPr lang="fr-CA" dirty="0" err="1"/>
              <a:t>orgware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475656" y="113062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Le besoin de coordination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4153" y="2676976"/>
            <a:ext cx="6594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CLD et mairies</a:t>
            </a:r>
          </a:p>
          <a:p>
            <a:pPr marL="800100" lvl="1" indent="-342900">
              <a:buFontTx/>
              <a:buChar char="-"/>
            </a:pP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CCTT</a:t>
            </a:r>
          </a:p>
          <a:p>
            <a:pPr marL="800100" lvl="1" indent="-342900">
              <a:buFontTx/>
              <a:buChar char="-"/>
            </a:pP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MRC</a:t>
            </a:r>
          </a:p>
          <a:p>
            <a:pPr marL="800100" lvl="1" indent="-342900">
              <a:buFontTx/>
              <a:buChar char="-"/>
            </a:pP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Commissions scolaires</a:t>
            </a:r>
          </a:p>
          <a:p>
            <a:pPr marL="800100" lvl="1" indent="-342900">
              <a:buFontTx/>
              <a:buChar char="-"/>
            </a:pP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Etc.</a:t>
            </a:r>
            <a:endParaRPr lang="fr-CA" sz="1500" dirty="0" smtClean="0"/>
          </a:p>
        </p:txBody>
      </p:sp>
      <p:sp>
        <p:nvSpPr>
          <p:cNvPr id="6" name="Accolade ouvrante 5"/>
          <p:cNvSpPr/>
          <p:nvPr/>
        </p:nvSpPr>
        <p:spPr>
          <a:xfrm>
            <a:off x="2123728" y="2854096"/>
            <a:ext cx="432048" cy="1654371"/>
          </a:xfrm>
          <a:prstGeom prst="leftBrace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Accolade ouvrante 6"/>
          <p:cNvSpPr/>
          <p:nvPr/>
        </p:nvSpPr>
        <p:spPr>
          <a:xfrm>
            <a:off x="2123728" y="4910083"/>
            <a:ext cx="432048" cy="1615261"/>
          </a:xfrm>
          <a:prstGeom prst="leftBrace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290025" y="3420035"/>
            <a:ext cx="1864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800000"/>
                </a:solidFill>
              </a:rPr>
              <a:t>Horizontale</a:t>
            </a:r>
            <a:endParaRPr lang="fr-CA" sz="2000" b="1" dirty="0">
              <a:solidFill>
                <a:srgbClr val="8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22073" y="5517658"/>
            <a:ext cx="143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800000"/>
                </a:solidFill>
              </a:rPr>
              <a:t>Verticale</a:t>
            </a:r>
            <a:endParaRPr lang="fr-CA" sz="2000" b="1" dirty="0">
              <a:solidFill>
                <a:srgbClr val="8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5319" y="1744535"/>
            <a:ext cx="7007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rgbClr val="000000"/>
                </a:solidFill>
              </a:rPr>
              <a:t>Coopération entre acteurs locaux du développement: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23728" y="4730368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SADC</a:t>
            </a:r>
          </a:p>
          <a:p>
            <a:pPr marL="800100" lvl="1" indent="-342900">
              <a:buFontTx/>
              <a:buChar char="-"/>
            </a:pP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Bureaux régionaux des ministères</a:t>
            </a:r>
          </a:p>
          <a:p>
            <a:pPr marL="800100" lvl="1" indent="-342900">
              <a:buFontTx/>
              <a:buChar char="-"/>
            </a:pP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Investissement-Québec et Emploi-Québec</a:t>
            </a:r>
          </a:p>
          <a:p>
            <a:pPr marL="800100" lvl="1" indent="-342900">
              <a:buFontTx/>
              <a:buChar char="-"/>
            </a:pP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289520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èche en arc 15"/>
          <p:cNvSpPr/>
          <p:nvPr/>
        </p:nvSpPr>
        <p:spPr>
          <a:xfrm rot="11081441">
            <a:off x="113627" y="1219473"/>
            <a:ext cx="8163974" cy="5854471"/>
          </a:xfrm>
          <a:prstGeom prst="circularArrow">
            <a:avLst>
              <a:gd name="adj1" fmla="val 19767"/>
              <a:gd name="adj2" fmla="val 1336738"/>
              <a:gd name="adj3" fmla="val 18966106"/>
              <a:gd name="adj4" fmla="val 96770"/>
              <a:gd name="adj5" fmla="val 21541"/>
            </a:avLst>
          </a:prstGeom>
          <a:solidFill>
            <a:srgbClr val="EFD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907704" y="188640"/>
            <a:ext cx="7211144" cy="79208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Le </a:t>
            </a:r>
            <a:r>
              <a:rPr lang="fr-CA" dirty="0" err="1"/>
              <a:t>orgware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331640" y="122201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Trois types de stratégie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2108984"/>
            <a:ext cx="4651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b="1" dirty="0" smtClean="0">
                <a:solidFill>
                  <a:srgbClr val="000000"/>
                </a:solidFill>
              </a:rPr>
              <a:t>Le « Hardware » </a:t>
            </a:r>
            <a:endParaRPr lang="fr-CA" sz="3000" b="1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7318" y="263220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000000"/>
                </a:solidFill>
              </a:rPr>
              <a:t>I</a:t>
            </a:r>
            <a:r>
              <a:rPr lang="fr-CA" dirty="0" smtClean="0">
                <a:solidFill>
                  <a:srgbClr val="000000"/>
                </a:solidFill>
              </a:rPr>
              <a:t>nfrastructures </a:t>
            </a:r>
            <a:r>
              <a:rPr lang="fr-CA" dirty="0">
                <a:solidFill>
                  <a:srgbClr val="000000"/>
                </a:solidFill>
              </a:rPr>
              <a:t>de transport, de communication, d’éducation et de </a:t>
            </a:r>
            <a:r>
              <a:rPr lang="fr-CA" dirty="0" smtClean="0">
                <a:solidFill>
                  <a:srgbClr val="000000"/>
                </a:solidFill>
              </a:rPr>
              <a:t>production.</a:t>
            </a:r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99992" y="2975363"/>
            <a:ext cx="32867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b="1" dirty="0" smtClean="0">
                <a:solidFill>
                  <a:srgbClr val="000000"/>
                </a:solidFill>
              </a:rPr>
              <a:t>Le « Software » </a:t>
            </a:r>
            <a:endParaRPr lang="fr-CA" sz="3000" b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60031" y="3498583"/>
            <a:ext cx="397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</a:rPr>
              <a:t>Politiques de soutien aux entreprises. « </a:t>
            </a:r>
            <a:r>
              <a:rPr lang="fr-CA" i="1" dirty="0" err="1" smtClean="0">
                <a:solidFill>
                  <a:srgbClr val="000000"/>
                </a:solidFill>
              </a:rPr>
              <a:t>Supply-side</a:t>
            </a:r>
            <a:r>
              <a:rPr lang="fr-CA" dirty="0" smtClean="0">
                <a:solidFill>
                  <a:srgbClr val="000000"/>
                </a:solidFill>
              </a:rPr>
              <a:t> » (l’offre)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2040" y="4133979"/>
            <a:ext cx="40352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0000"/>
                </a:solidFill>
              </a:rPr>
              <a:t>Compétitivité et productivité</a:t>
            </a:r>
            <a:endParaRPr lang="fr-CA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0000"/>
                </a:solidFill>
              </a:rPr>
              <a:t>Formation </a:t>
            </a:r>
            <a:r>
              <a:rPr lang="fr-CA" dirty="0">
                <a:solidFill>
                  <a:srgbClr val="000000"/>
                </a:solidFill>
              </a:rPr>
              <a:t>et qualité </a:t>
            </a:r>
            <a:r>
              <a:rPr lang="fr-CA" dirty="0" smtClean="0">
                <a:solidFill>
                  <a:srgbClr val="000000"/>
                </a:solidFill>
              </a:rPr>
              <a:t>main-d’œuvre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0000"/>
                </a:solidFill>
              </a:rPr>
              <a:t>Entrepreneuriat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00"/>
                </a:solidFill>
              </a:rPr>
              <a:t>Innovation et 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000000"/>
                </a:solidFill>
              </a:rPr>
              <a:t>Exportation </a:t>
            </a:r>
            <a:endParaRPr lang="fr-CA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00"/>
                </a:solidFill>
              </a:rPr>
              <a:t>Capital financier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0000"/>
                </a:solidFill>
              </a:rPr>
              <a:t>Etc</a:t>
            </a:r>
            <a:r>
              <a:rPr lang="fr-CA" dirty="0" smtClean="0">
                <a:solidFill>
                  <a:srgbClr val="000000"/>
                </a:solidFill>
              </a:rPr>
              <a:t>.</a:t>
            </a:r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0010" y="4265270"/>
            <a:ext cx="328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943535"/>
                </a:solidFill>
              </a:rPr>
              <a:t>Le « </a:t>
            </a:r>
            <a:r>
              <a:rPr lang="fr-CA" sz="2800" b="1" dirty="0" err="1" smtClean="0">
                <a:solidFill>
                  <a:srgbClr val="943535"/>
                </a:solidFill>
              </a:rPr>
              <a:t>Orgware</a:t>
            </a:r>
            <a:r>
              <a:rPr lang="fr-CA" sz="2800" b="1" dirty="0" smtClean="0">
                <a:solidFill>
                  <a:srgbClr val="943535"/>
                </a:solidFill>
              </a:rPr>
              <a:t> » </a:t>
            </a:r>
            <a:endParaRPr lang="fr-CA" sz="2800" b="1" dirty="0">
              <a:solidFill>
                <a:srgbClr val="943535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0010" y="479292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</a:rPr>
              <a:t>L’organisation du développement économique. 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6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835696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Le </a:t>
            </a:r>
            <a:r>
              <a:rPr lang="fr-CA" dirty="0" err="1"/>
              <a:t>orgware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475656" y="113062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err="1" smtClean="0">
                <a:solidFill>
                  <a:srgbClr val="943535"/>
                </a:solidFill>
              </a:rPr>
              <a:t>Community-based</a:t>
            </a:r>
            <a:r>
              <a:rPr lang="fr-CA" sz="3200" b="1" dirty="0" smtClean="0">
                <a:solidFill>
                  <a:srgbClr val="943535"/>
                </a:solidFill>
              </a:rPr>
              <a:t> / </a:t>
            </a:r>
            <a:r>
              <a:rPr lang="fr-CA" sz="3200" b="1" dirty="0" err="1" smtClean="0">
                <a:solidFill>
                  <a:srgbClr val="943535"/>
                </a:solidFill>
              </a:rPr>
              <a:t>Bottom</a:t>
            </a:r>
            <a:r>
              <a:rPr lang="fr-CA" sz="3200" b="1" dirty="0" smtClean="0">
                <a:solidFill>
                  <a:srgbClr val="943535"/>
                </a:solidFill>
              </a:rPr>
              <a:t>-up 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2286" y="2060848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fr-CA" sz="2200" b="1" dirty="0" smtClean="0">
                <a:solidFill>
                  <a:srgbClr val="000000"/>
                </a:solidFill>
              </a:rPr>
              <a:t> Approche régionale/croissance endogène</a:t>
            </a:r>
            <a:r>
              <a:rPr lang="fr-CA" sz="2200" dirty="0" smtClean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611324" y="3477754"/>
            <a:ext cx="720818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·"/>
            </a:pPr>
            <a:r>
              <a:rPr lang="fr-CA" sz="2200" b="1" dirty="0" smtClean="0">
                <a:solidFill>
                  <a:srgbClr val="000000"/>
                </a:solidFill>
              </a:rPr>
              <a:t>Partenariat public-privé</a:t>
            </a:r>
          </a:p>
          <a:p>
            <a:r>
              <a:rPr lang="fr-CA" b="1" dirty="0" smtClean="0">
                <a:solidFill>
                  <a:srgbClr val="943535"/>
                </a:solidFill>
              </a:rPr>
              <a:t>               </a:t>
            </a:r>
            <a:r>
              <a:rPr lang="fr-CA" sz="2500" b="1" dirty="0" smtClean="0">
                <a:solidFill>
                  <a:srgbClr val="943535"/>
                </a:solidFill>
              </a:rPr>
              <a:t>Intégrer les leaders d’affaires</a:t>
            </a:r>
            <a:endParaRPr lang="fr-CA" sz="2500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2519" y="2474422"/>
            <a:ext cx="640132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dirty="0">
                <a:solidFill>
                  <a:srgbClr val="000000"/>
                </a:solidFill>
              </a:rPr>
              <a:t>- Besoins et aux conditions locales spécifiques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dirty="0">
                <a:solidFill>
                  <a:srgbClr val="000000"/>
                </a:solidFill>
              </a:rPr>
              <a:t>- </a:t>
            </a:r>
            <a:r>
              <a:rPr lang="fr-CA" dirty="0" smtClean="0">
                <a:solidFill>
                  <a:srgbClr val="000000"/>
                </a:solidFill>
              </a:rPr>
              <a:t>Valorisation </a:t>
            </a:r>
            <a:r>
              <a:rPr lang="fr-CA" dirty="0">
                <a:solidFill>
                  <a:srgbClr val="000000"/>
                </a:solidFill>
              </a:rPr>
              <a:t>des actifs propres à la région</a:t>
            </a:r>
            <a:endParaRPr lang="fr-CA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0814" y="4293362"/>
            <a:ext cx="662114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dirty="0">
                <a:solidFill>
                  <a:srgbClr val="000000"/>
                </a:solidFill>
              </a:rPr>
              <a:t>- Définition </a:t>
            </a:r>
            <a:r>
              <a:rPr lang="fr-CA" dirty="0" smtClean="0">
                <a:solidFill>
                  <a:srgbClr val="000000"/>
                </a:solidFill>
              </a:rPr>
              <a:t>collective et </a:t>
            </a:r>
            <a:r>
              <a:rPr lang="fr-CA" dirty="0">
                <a:solidFill>
                  <a:srgbClr val="000000"/>
                </a:solidFill>
              </a:rPr>
              <a:t>mise en œuvre de la stratégie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dirty="0">
                <a:solidFill>
                  <a:srgbClr val="000000"/>
                </a:solidFill>
              </a:rPr>
              <a:t>- </a:t>
            </a:r>
            <a:r>
              <a:rPr lang="fr-CA" dirty="0" smtClean="0">
                <a:solidFill>
                  <a:srgbClr val="000000"/>
                </a:solidFill>
              </a:rPr>
              <a:t>Financement en partenariat</a:t>
            </a:r>
            <a:endParaRPr lang="fr-CA" dirty="0">
              <a:solidFill>
                <a:srgbClr val="00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CA" dirty="0">
                <a:solidFill>
                  <a:srgbClr val="000000"/>
                </a:solidFill>
              </a:rPr>
              <a:t> Implication et mobilisation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CA" dirty="0">
                <a:solidFill>
                  <a:srgbClr val="000000"/>
                </a:solidFill>
              </a:rPr>
              <a:t> </a:t>
            </a:r>
            <a:r>
              <a:rPr lang="fr-CA" dirty="0" smtClean="0">
                <a:solidFill>
                  <a:srgbClr val="000000"/>
                </a:solidFill>
              </a:rPr>
              <a:t>Approbation large: stratégie </a:t>
            </a:r>
            <a:r>
              <a:rPr lang="fr-CA" dirty="0">
                <a:solidFill>
                  <a:srgbClr val="000000"/>
                </a:solidFill>
              </a:rPr>
              <a:t>réaliste et acceptée par les acteurs </a:t>
            </a:r>
            <a:r>
              <a:rPr lang="fr-CA" dirty="0" smtClean="0">
                <a:solidFill>
                  <a:srgbClr val="000000"/>
                </a:solidFill>
              </a:rPr>
              <a:t>locaux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CA" dirty="0">
                <a:solidFill>
                  <a:srgbClr val="000000"/>
                </a:solidFill>
              </a:rPr>
              <a:t> </a:t>
            </a:r>
            <a:r>
              <a:rPr lang="fr-CA" dirty="0" smtClean="0">
                <a:solidFill>
                  <a:srgbClr val="000000"/>
                </a:solidFill>
              </a:rPr>
              <a:t>Publicisation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835696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Le </a:t>
            </a:r>
            <a:r>
              <a:rPr lang="fr-CA" dirty="0" err="1"/>
              <a:t>orgware</a:t>
            </a:r>
            <a:endParaRPr lang="fr-CA" dirty="0"/>
          </a:p>
        </p:txBody>
      </p:sp>
      <p:sp>
        <p:nvSpPr>
          <p:cNvPr id="5" name="Flèche droite 4"/>
          <p:cNvSpPr/>
          <p:nvPr/>
        </p:nvSpPr>
        <p:spPr>
          <a:xfrm rot="1413749">
            <a:off x="1268520" y="4620534"/>
            <a:ext cx="1975396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 droite 5"/>
          <p:cNvSpPr/>
          <p:nvPr/>
        </p:nvSpPr>
        <p:spPr>
          <a:xfrm rot="21252148">
            <a:off x="1408507" y="3850604"/>
            <a:ext cx="1975396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Flèche droite 6"/>
          <p:cNvSpPr/>
          <p:nvPr/>
        </p:nvSpPr>
        <p:spPr>
          <a:xfrm rot="19389494">
            <a:off x="1472837" y="2954004"/>
            <a:ext cx="1555831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1403648" y="1002794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b="1" dirty="0" smtClean="0">
                <a:solidFill>
                  <a:srgbClr val="943535"/>
                </a:solidFill>
              </a:rPr>
              <a:t>Rôle des autorités publiques locales</a:t>
            </a:r>
            <a:endParaRPr lang="fr-CA" sz="3000" b="1" dirty="0">
              <a:solidFill>
                <a:srgbClr val="943535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22514" y="3341042"/>
            <a:ext cx="2376264" cy="2020130"/>
          </a:xfrm>
          <a:prstGeom prst="ellipse">
            <a:avLst/>
          </a:prstGeom>
          <a:solidFill>
            <a:srgbClr val="94353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/>
          <p:cNvSpPr txBox="1"/>
          <p:nvPr/>
        </p:nvSpPr>
        <p:spPr>
          <a:xfrm>
            <a:off x="222514" y="399716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chemeClr val="bg2"/>
                </a:solidFill>
              </a:rPr>
              <a:t>Institutions publiques</a:t>
            </a:r>
            <a:endParaRPr lang="fr-CA" sz="2000" b="1" dirty="0">
              <a:solidFill>
                <a:schemeClr val="bg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90162" y="3646650"/>
            <a:ext cx="435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000000"/>
                </a:solidFill>
              </a:rPr>
              <a:t>Cohérence</a:t>
            </a:r>
            <a:endParaRPr lang="fr-CA" sz="3200" b="1" dirty="0">
              <a:solidFill>
                <a:srgbClr val="0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79253" y="4870786"/>
            <a:ext cx="5613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000000"/>
                </a:solidFill>
              </a:rPr>
              <a:t>« </a:t>
            </a:r>
            <a:r>
              <a:rPr lang="fr-CA" sz="3200" b="1" dirty="0" err="1" smtClean="0">
                <a:solidFill>
                  <a:srgbClr val="000000"/>
                </a:solidFill>
              </a:rPr>
              <a:t>Community-based</a:t>
            </a:r>
            <a:r>
              <a:rPr lang="fr-CA" sz="3200" b="1" dirty="0" smtClean="0">
                <a:solidFill>
                  <a:srgbClr val="000000"/>
                </a:solidFill>
              </a:rPr>
              <a:t> </a:t>
            </a:r>
            <a:r>
              <a:rPr lang="fr-CA" sz="3200" b="1" dirty="0" err="1" smtClean="0">
                <a:solidFill>
                  <a:srgbClr val="000000"/>
                </a:solidFill>
              </a:rPr>
              <a:t>approach</a:t>
            </a:r>
            <a:r>
              <a:rPr lang="fr-CA" sz="3200" b="1" dirty="0" smtClean="0">
                <a:solidFill>
                  <a:srgbClr val="000000"/>
                </a:solidFill>
              </a:rPr>
              <a:t> »</a:t>
            </a:r>
            <a:endParaRPr lang="fr-CA" sz="3200" b="1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27892" y="2227100"/>
            <a:ext cx="505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000000"/>
                </a:solidFill>
              </a:rPr>
              <a:t>« Chef d’orchestre »</a:t>
            </a:r>
            <a:endParaRPr lang="fr-CA" sz="3200" b="1" dirty="0">
              <a:solidFill>
                <a:srgbClr val="000000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965560" y="2204864"/>
            <a:ext cx="46085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968191" y="2225474"/>
            <a:ext cx="0" cy="6831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411716" y="3646650"/>
            <a:ext cx="46085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411716" y="3645024"/>
            <a:ext cx="0" cy="6831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198601" y="4870786"/>
            <a:ext cx="46085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198601" y="4869160"/>
            <a:ext cx="0" cy="6831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470325" y="2670011"/>
            <a:ext cx="5199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Coordination des actions des acteurs socio-économiques</a:t>
            </a:r>
            <a:endParaRPr lang="fr-C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691678" y="1628800"/>
            <a:ext cx="7200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000000"/>
                </a:solidFill>
              </a:rPr>
              <a:t>Une stratégie de développement économique régional </a:t>
            </a:r>
            <a:endParaRPr lang="fr-CA" sz="2000" b="1" dirty="0">
              <a:solidFill>
                <a:srgbClr val="00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538082" y="4224195"/>
            <a:ext cx="5354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Cohérence dans toutes ses dimensions</a:t>
            </a:r>
            <a:endParaRPr lang="fr-C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314974" y="5925191"/>
            <a:ext cx="5354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Ancrée dans les besoins et les problématiques des entreprises</a:t>
            </a:r>
            <a:endParaRPr lang="fr-CA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  <p:bldP spid="12" grpId="0"/>
      <p:bldP spid="13" grpId="0"/>
      <p:bldP spid="24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 droite 6"/>
          <p:cNvSpPr/>
          <p:nvPr/>
        </p:nvSpPr>
        <p:spPr>
          <a:xfrm rot="19389494">
            <a:off x="1472837" y="2954004"/>
            <a:ext cx="1555831" cy="500503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835696" y="197768"/>
            <a:ext cx="7211144" cy="7109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Le </a:t>
            </a:r>
            <a:r>
              <a:rPr lang="fr-CA" dirty="0" err="1"/>
              <a:t>orgware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403648" y="1002794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 b="1" dirty="0" smtClean="0">
                <a:solidFill>
                  <a:srgbClr val="943535"/>
                </a:solidFill>
              </a:rPr>
              <a:t>Rôle des autorités publiques locales</a:t>
            </a:r>
            <a:endParaRPr lang="fr-CA" sz="3000" b="1" dirty="0">
              <a:solidFill>
                <a:srgbClr val="943535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222514" y="3341042"/>
            <a:ext cx="2376264" cy="2020130"/>
          </a:xfrm>
          <a:prstGeom prst="ellipse">
            <a:avLst/>
          </a:prstGeom>
          <a:solidFill>
            <a:srgbClr val="94353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222514" y="399716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chemeClr val="bg2"/>
                </a:solidFill>
              </a:rPr>
              <a:t>Institutions publiques</a:t>
            </a:r>
            <a:endParaRPr lang="fr-CA" sz="2000" b="1" dirty="0">
              <a:solidFill>
                <a:schemeClr val="bg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27892" y="2227100"/>
            <a:ext cx="505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000000"/>
                </a:solidFill>
              </a:rPr>
              <a:t>Évaluation et suivi</a:t>
            </a:r>
            <a:endParaRPr lang="fr-CA" sz="3200" b="1" dirty="0">
              <a:solidFill>
                <a:srgbClr val="00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2965560" y="2204864"/>
            <a:ext cx="46085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968191" y="2225474"/>
            <a:ext cx="0" cy="6831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843808" y="2937951"/>
            <a:ext cx="61227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Indicateurs </a:t>
            </a: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d’évaluation pertinents</a:t>
            </a:r>
          </a:p>
          <a:p>
            <a:pPr marL="914400" lvl="1" indent="-4572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Évaluation </a:t>
            </a: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régulière et </a:t>
            </a:r>
            <a:r>
              <a:rPr lang="fr-CA" sz="2400" b="1" dirty="0">
                <a:solidFill>
                  <a:schemeClr val="bg1">
                    <a:lumMod val="50000"/>
                  </a:schemeClr>
                </a:solidFill>
              </a:rPr>
              <a:t>redéfinition</a:t>
            </a: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914400" lvl="1" indent="-4572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Publicisation </a:t>
            </a:r>
            <a:r>
              <a:rPr lang="fr-CA" sz="2400" dirty="0">
                <a:solidFill>
                  <a:schemeClr val="bg1">
                    <a:lumMod val="50000"/>
                  </a:schemeClr>
                </a:solidFill>
              </a:rPr>
              <a:t>des indicateurs et des résultats</a:t>
            </a:r>
          </a:p>
        </p:txBody>
      </p:sp>
    </p:spTree>
    <p:extLst>
      <p:ext uri="{BB962C8B-B14F-4D97-AF65-F5344CB8AC3E}">
        <p14:creationId xmlns:p14="http://schemas.microsoft.com/office/powerpoint/2010/main" val="39127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  <p:sp>
        <p:nvSpPr>
          <p:cNvPr id="18" name="Forme libre 17"/>
          <p:cNvSpPr/>
          <p:nvPr/>
        </p:nvSpPr>
        <p:spPr>
          <a:xfrm rot="18170826" flipV="1">
            <a:off x="5092015" y="3171446"/>
            <a:ext cx="579827" cy="45719"/>
          </a:xfrm>
          <a:custGeom>
            <a:avLst/>
            <a:gdLst>
              <a:gd name="connsiteX0" fmla="*/ 0 w 279150"/>
              <a:gd name="connsiteY0" fmla="*/ 9527 h 19054"/>
              <a:gd name="connsiteX1" fmla="*/ 279150 w 279150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150" h="19054">
                <a:moveTo>
                  <a:pt x="0" y="9527"/>
                </a:moveTo>
                <a:lnTo>
                  <a:pt x="279150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5297" tIns="2548" rIns="145295" bIns="25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19" name="Forme libre 18"/>
          <p:cNvSpPr/>
          <p:nvPr/>
        </p:nvSpPr>
        <p:spPr>
          <a:xfrm>
            <a:off x="5299599" y="4184560"/>
            <a:ext cx="821818" cy="74624"/>
          </a:xfrm>
          <a:custGeom>
            <a:avLst/>
            <a:gdLst>
              <a:gd name="connsiteX0" fmla="*/ 0 w 73725"/>
              <a:gd name="connsiteY0" fmla="*/ 9527 h 19054"/>
              <a:gd name="connsiteX1" fmla="*/ 73725 w 73725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725" h="19054">
                <a:moveTo>
                  <a:pt x="0" y="9527"/>
                </a:moveTo>
                <a:lnTo>
                  <a:pt x="73725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719" tIns="7682" rIns="47719" bIns="768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20" name="Forme libre 19"/>
          <p:cNvSpPr/>
          <p:nvPr/>
        </p:nvSpPr>
        <p:spPr>
          <a:xfrm rot="19293218">
            <a:off x="3673680" y="4780709"/>
            <a:ext cx="712946" cy="63478"/>
          </a:xfrm>
          <a:custGeom>
            <a:avLst/>
            <a:gdLst>
              <a:gd name="connsiteX0" fmla="*/ 0 w 322802"/>
              <a:gd name="connsiteY0" fmla="*/ 9527 h 19054"/>
              <a:gd name="connsiteX1" fmla="*/ 322802 w 322802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802" h="19054">
                <a:moveTo>
                  <a:pt x="322802" y="9527"/>
                </a:moveTo>
                <a:lnTo>
                  <a:pt x="0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031" tIns="1458" rIns="166030" bIns="145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21" name="Forme libre 20"/>
          <p:cNvSpPr/>
          <p:nvPr/>
        </p:nvSpPr>
        <p:spPr>
          <a:xfrm rot="15282222" flipV="1">
            <a:off x="4140895" y="2995610"/>
            <a:ext cx="695012" cy="53484"/>
          </a:xfrm>
          <a:custGeom>
            <a:avLst/>
            <a:gdLst>
              <a:gd name="connsiteX0" fmla="*/ 0 w 279150"/>
              <a:gd name="connsiteY0" fmla="*/ 9527 h 19054"/>
              <a:gd name="connsiteX1" fmla="*/ 279150 w 279150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150" h="19054">
                <a:moveTo>
                  <a:pt x="0" y="9527"/>
                </a:moveTo>
                <a:lnTo>
                  <a:pt x="279150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5297" tIns="2548" rIns="145295" bIns="254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22" name="Forme libre 21"/>
          <p:cNvSpPr/>
          <p:nvPr/>
        </p:nvSpPr>
        <p:spPr>
          <a:xfrm rot="20269388">
            <a:off x="5438875" y="3573857"/>
            <a:ext cx="538196" cy="62993"/>
          </a:xfrm>
          <a:custGeom>
            <a:avLst/>
            <a:gdLst>
              <a:gd name="connsiteX0" fmla="*/ 0 w 338556"/>
              <a:gd name="connsiteY0" fmla="*/ 9527 h 19054"/>
              <a:gd name="connsiteX1" fmla="*/ 338556 w 338556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8556" h="19054">
                <a:moveTo>
                  <a:pt x="0" y="9527"/>
                </a:moveTo>
                <a:lnTo>
                  <a:pt x="338556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514" tIns="1062" rIns="173514" bIns="10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23" name="Forme libre 22"/>
          <p:cNvSpPr/>
          <p:nvPr/>
        </p:nvSpPr>
        <p:spPr>
          <a:xfrm rot="1292709">
            <a:off x="5465387" y="4662681"/>
            <a:ext cx="821818" cy="74624"/>
          </a:xfrm>
          <a:custGeom>
            <a:avLst/>
            <a:gdLst>
              <a:gd name="connsiteX0" fmla="*/ 0 w 73725"/>
              <a:gd name="connsiteY0" fmla="*/ 9527 h 19054"/>
              <a:gd name="connsiteX1" fmla="*/ 73725 w 73725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725" h="19054">
                <a:moveTo>
                  <a:pt x="0" y="9527"/>
                </a:moveTo>
                <a:lnTo>
                  <a:pt x="73725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7719" tIns="7682" rIns="47719" bIns="768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24" name="Forme libre 23"/>
          <p:cNvSpPr/>
          <p:nvPr/>
        </p:nvSpPr>
        <p:spPr>
          <a:xfrm rot="3142455">
            <a:off x="5138168" y="4897527"/>
            <a:ext cx="880268" cy="446209"/>
          </a:xfrm>
          <a:custGeom>
            <a:avLst/>
            <a:gdLst>
              <a:gd name="connsiteX0" fmla="*/ 0 w 497653"/>
              <a:gd name="connsiteY0" fmla="*/ 9527 h 19054"/>
              <a:gd name="connsiteX1" fmla="*/ 497653 w 497653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653" h="19054">
                <a:moveTo>
                  <a:pt x="0" y="9527"/>
                </a:moveTo>
                <a:lnTo>
                  <a:pt x="497653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9084" tIns="-2914" rIns="249085" bIns="-291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25" name="Forme libre 24"/>
          <p:cNvSpPr/>
          <p:nvPr/>
        </p:nvSpPr>
        <p:spPr>
          <a:xfrm rot="20614001">
            <a:off x="3433352" y="4263449"/>
            <a:ext cx="712946" cy="63478"/>
          </a:xfrm>
          <a:custGeom>
            <a:avLst/>
            <a:gdLst>
              <a:gd name="connsiteX0" fmla="*/ 0 w 322802"/>
              <a:gd name="connsiteY0" fmla="*/ 9527 h 19054"/>
              <a:gd name="connsiteX1" fmla="*/ 322802 w 322802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802" h="19054">
                <a:moveTo>
                  <a:pt x="322802" y="9527"/>
                </a:moveTo>
                <a:lnTo>
                  <a:pt x="0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031" tIns="1458" rIns="166030" bIns="145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26" name="Forme libre 25"/>
          <p:cNvSpPr/>
          <p:nvPr/>
        </p:nvSpPr>
        <p:spPr>
          <a:xfrm rot="6539635">
            <a:off x="4318069" y="5078250"/>
            <a:ext cx="533829" cy="266112"/>
          </a:xfrm>
          <a:custGeom>
            <a:avLst/>
            <a:gdLst>
              <a:gd name="connsiteX0" fmla="*/ 0 w 421136"/>
              <a:gd name="connsiteY0" fmla="*/ 9527 h 19054"/>
              <a:gd name="connsiteX1" fmla="*/ 421136 w 421136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1136" h="19054">
                <a:moveTo>
                  <a:pt x="0" y="9527"/>
                </a:moveTo>
                <a:lnTo>
                  <a:pt x="421136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2739" tIns="-1001" rIns="212740" bIns="-100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27" name="Forme libre 26"/>
          <p:cNvSpPr/>
          <p:nvPr/>
        </p:nvSpPr>
        <p:spPr>
          <a:xfrm rot="2478446">
            <a:off x="3483538" y="3198286"/>
            <a:ext cx="805401" cy="137548"/>
          </a:xfrm>
          <a:custGeom>
            <a:avLst/>
            <a:gdLst>
              <a:gd name="connsiteX0" fmla="*/ 0 w 396399"/>
              <a:gd name="connsiteY0" fmla="*/ 9527 h 19054"/>
              <a:gd name="connsiteX1" fmla="*/ 396399 w 396399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399" h="19054">
                <a:moveTo>
                  <a:pt x="396399" y="9527"/>
                </a:moveTo>
                <a:lnTo>
                  <a:pt x="0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990" tIns="-383" rIns="200989" bIns="-38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28" name="Forme libre 27"/>
          <p:cNvSpPr/>
          <p:nvPr/>
        </p:nvSpPr>
        <p:spPr>
          <a:xfrm rot="1131024">
            <a:off x="3413463" y="3564194"/>
            <a:ext cx="656878" cy="241391"/>
          </a:xfrm>
          <a:custGeom>
            <a:avLst/>
            <a:gdLst>
              <a:gd name="connsiteX0" fmla="*/ 0 w 89927"/>
              <a:gd name="connsiteY0" fmla="*/ 9527 h 19054"/>
              <a:gd name="connsiteX1" fmla="*/ 89927 w 89927"/>
              <a:gd name="connsiteY1" fmla="*/ 9527 h 1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927" h="19054">
                <a:moveTo>
                  <a:pt x="89927" y="9527"/>
                </a:moveTo>
                <a:lnTo>
                  <a:pt x="0" y="9527"/>
                </a:lnTo>
              </a:path>
            </a:pathLst>
          </a:custGeom>
          <a:noFill/>
        </p:spPr>
        <p:style>
          <a:lnRef idx="2">
            <a:schemeClr val="accent3">
              <a:tint val="9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416" tIns="7280" rIns="55415" bIns="727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A" sz="500" kern="1200"/>
          </a:p>
        </p:txBody>
      </p:sp>
      <p:sp>
        <p:nvSpPr>
          <p:cNvPr id="29" name="Titre 2"/>
          <p:cNvSpPr txBox="1">
            <a:spLocks/>
          </p:cNvSpPr>
          <p:nvPr/>
        </p:nvSpPr>
        <p:spPr>
          <a:xfrm>
            <a:off x="1907704" y="116632"/>
            <a:ext cx="7211144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Autorités publiques </a:t>
            </a:r>
            <a:endParaRPr lang="fr-CA" dirty="0"/>
          </a:p>
        </p:txBody>
      </p:sp>
      <p:sp>
        <p:nvSpPr>
          <p:cNvPr id="30" name="Forme libre 29"/>
          <p:cNvSpPr/>
          <p:nvPr/>
        </p:nvSpPr>
        <p:spPr>
          <a:xfrm>
            <a:off x="3893378" y="3267060"/>
            <a:ext cx="1678811" cy="1678811"/>
          </a:xfrm>
          <a:custGeom>
            <a:avLst/>
            <a:gdLst>
              <a:gd name="connsiteX0" fmla="*/ 0 w 1678811"/>
              <a:gd name="connsiteY0" fmla="*/ 839406 h 1678811"/>
              <a:gd name="connsiteX1" fmla="*/ 839406 w 1678811"/>
              <a:gd name="connsiteY1" fmla="*/ 0 h 1678811"/>
              <a:gd name="connsiteX2" fmla="*/ 1678812 w 1678811"/>
              <a:gd name="connsiteY2" fmla="*/ 839406 h 1678811"/>
              <a:gd name="connsiteX3" fmla="*/ 839406 w 1678811"/>
              <a:gd name="connsiteY3" fmla="*/ 1678812 h 1678811"/>
              <a:gd name="connsiteX4" fmla="*/ 0 w 1678811"/>
              <a:gd name="connsiteY4" fmla="*/ 839406 h 16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8811" h="1678811">
                <a:moveTo>
                  <a:pt x="0" y="839406"/>
                </a:moveTo>
                <a:cubicBezTo>
                  <a:pt x="0" y="375815"/>
                  <a:pt x="375815" y="0"/>
                  <a:pt x="839406" y="0"/>
                </a:cubicBezTo>
                <a:cubicBezTo>
                  <a:pt x="1302997" y="0"/>
                  <a:pt x="1678812" y="375815"/>
                  <a:pt x="1678812" y="839406"/>
                </a:cubicBezTo>
                <a:cubicBezTo>
                  <a:pt x="1678812" y="1302997"/>
                  <a:pt x="1302997" y="1678812"/>
                  <a:pt x="839406" y="1678812"/>
                </a:cubicBezTo>
                <a:cubicBezTo>
                  <a:pt x="375815" y="1678812"/>
                  <a:pt x="0" y="1302997"/>
                  <a:pt x="0" y="839406"/>
                </a:cubicBezTo>
                <a:close/>
              </a:path>
            </a:pathLst>
          </a:custGeom>
          <a:solidFill>
            <a:srgbClr val="E5B9B5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shade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651" tIns="256651" rIns="256651" bIns="256651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700" b="1" kern="1200" dirty="0" smtClean="0">
                <a:solidFill>
                  <a:srgbClr val="000000"/>
                </a:solidFill>
              </a:rPr>
              <a:t>Stratégie régionale</a:t>
            </a:r>
            <a:endParaRPr lang="fr-CA" sz="1700" b="1" kern="1200" dirty="0">
              <a:solidFill>
                <a:srgbClr val="000000"/>
              </a:solidFill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3460770" y="1959535"/>
            <a:ext cx="1658116" cy="769307"/>
          </a:xfrm>
          <a:custGeom>
            <a:avLst/>
            <a:gdLst>
              <a:gd name="connsiteX0" fmla="*/ 0 w 1647277"/>
              <a:gd name="connsiteY0" fmla="*/ 432046 h 864091"/>
              <a:gd name="connsiteX1" fmla="*/ 823639 w 1647277"/>
              <a:gd name="connsiteY1" fmla="*/ 0 h 864091"/>
              <a:gd name="connsiteX2" fmla="*/ 1647278 w 1647277"/>
              <a:gd name="connsiteY2" fmla="*/ 432046 h 864091"/>
              <a:gd name="connsiteX3" fmla="*/ 823639 w 1647277"/>
              <a:gd name="connsiteY3" fmla="*/ 864092 h 864091"/>
              <a:gd name="connsiteX4" fmla="*/ 0 w 1647277"/>
              <a:gd name="connsiteY4" fmla="*/ 432046 h 86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277" h="864091">
                <a:moveTo>
                  <a:pt x="0" y="432046"/>
                </a:moveTo>
                <a:cubicBezTo>
                  <a:pt x="0" y="193434"/>
                  <a:pt x="368756" y="0"/>
                  <a:pt x="823639" y="0"/>
                </a:cubicBezTo>
                <a:cubicBezTo>
                  <a:pt x="1278522" y="0"/>
                  <a:pt x="1647278" y="193434"/>
                  <a:pt x="1647278" y="432046"/>
                </a:cubicBezTo>
                <a:cubicBezTo>
                  <a:pt x="1647278" y="670658"/>
                  <a:pt x="1278522" y="864092"/>
                  <a:pt x="823639" y="864092"/>
                </a:cubicBezTo>
                <a:cubicBezTo>
                  <a:pt x="368756" y="864092"/>
                  <a:pt x="0" y="670658"/>
                  <a:pt x="0" y="432046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398" tIns="136703" rIns="251398" bIns="13670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kern="1200" dirty="0" smtClean="0">
                <a:solidFill>
                  <a:srgbClr val="000000"/>
                </a:solidFill>
              </a:rPr>
              <a:t>Cohérente</a:t>
            </a:r>
            <a:endParaRPr lang="fr-CA" sz="1600" b="1" kern="1200" dirty="0">
              <a:solidFill>
                <a:srgbClr val="000000"/>
              </a:solidFill>
            </a:endParaRPr>
          </a:p>
        </p:txBody>
      </p:sp>
      <p:sp>
        <p:nvSpPr>
          <p:cNvPr id="32" name="Forme libre 31"/>
          <p:cNvSpPr/>
          <p:nvPr/>
        </p:nvSpPr>
        <p:spPr>
          <a:xfrm>
            <a:off x="5062810" y="2060244"/>
            <a:ext cx="2029469" cy="910828"/>
          </a:xfrm>
          <a:custGeom>
            <a:avLst/>
            <a:gdLst>
              <a:gd name="connsiteX0" fmla="*/ 0 w 1755177"/>
              <a:gd name="connsiteY0" fmla="*/ 482423 h 964845"/>
              <a:gd name="connsiteX1" fmla="*/ 877589 w 1755177"/>
              <a:gd name="connsiteY1" fmla="*/ 0 h 964845"/>
              <a:gd name="connsiteX2" fmla="*/ 1755178 w 1755177"/>
              <a:gd name="connsiteY2" fmla="*/ 482423 h 964845"/>
              <a:gd name="connsiteX3" fmla="*/ 877589 w 1755177"/>
              <a:gd name="connsiteY3" fmla="*/ 964846 h 964845"/>
              <a:gd name="connsiteX4" fmla="*/ 0 w 1755177"/>
              <a:gd name="connsiteY4" fmla="*/ 482423 h 96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177" h="964845">
                <a:moveTo>
                  <a:pt x="0" y="482423"/>
                </a:moveTo>
                <a:cubicBezTo>
                  <a:pt x="0" y="215988"/>
                  <a:pt x="392910" y="0"/>
                  <a:pt x="877589" y="0"/>
                </a:cubicBezTo>
                <a:cubicBezTo>
                  <a:pt x="1362268" y="0"/>
                  <a:pt x="1755178" y="215988"/>
                  <a:pt x="1755178" y="482423"/>
                </a:cubicBezTo>
                <a:cubicBezTo>
                  <a:pt x="1755178" y="748858"/>
                  <a:pt x="1362268" y="964846"/>
                  <a:pt x="877589" y="964846"/>
                </a:cubicBezTo>
                <a:cubicBezTo>
                  <a:pt x="392910" y="964846"/>
                  <a:pt x="0" y="748858"/>
                  <a:pt x="0" y="482423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8162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816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200" tIns="151458" rIns="267200" bIns="15145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b="1" kern="1200" dirty="0" err="1" smtClean="0">
                <a:solidFill>
                  <a:srgbClr val="000000"/>
                </a:solidFill>
              </a:rPr>
              <a:t>Multi-dimensionnelle</a:t>
            </a:r>
            <a:endParaRPr lang="fr-CA" sz="1400" b="1" kern="1200" dirty="0">
              <a:solidFill>
                <a:srgbClr val="000000"/>
              </a:solidFill>
            </a:endParaRPr>
          </a:p>
        </p:txBody>
      </p:sp>
      <p:sp>
        <p:nvSpPr>
          <p:cNvPr id="33" name="Forme libre 32"/>
          <p:cNvSpPr/>
          <p:nvPr/>
        </p:nvSpPr>
        <p:spPr>
          <a:xfrm>
            <a:off x="5236184" y="5380923"/>
            <a:ext cx="2072025" cy="848730"/>
          </a:xfrm>
          <a:custGeom>
            <a:avLst/>
            <a:gdLst>
              <a:gd name="connsiteX0" fmla="*/ 0 w 1653017"/>
              <a:gd name="connsiteY0" fmla="*/ 486247 h 972494"/>
              <a:gd name="connsiteX1" fmla="*/ 826509 w 1653017"/>
              <a:gd name="connsiteY1" fmla="*/ 0 h 972494"/>
              <a:gd name="connsiteX2" fmla="*/ 1653018 w 1653017"/>
              <a:gd name="connsiteY2" fmla="*/ 486247 h 972494"/>
              <a:gd name="connsiteX3" fmla="*/ 826509 w 1653017"/>
              <a:gd name="connsiteY3" fmla="*/ 972494 h 972494"/>
              <a:gd name="connsiteX4" fmla="*/ 0 w 1653017"/>
              <a:gd name="connsiteY4" fmla="*/ 486247 h 9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017" h="972494">
                <a:moveTo>
                  <a:pt x="0" y="486247"/>
                </a:moveTo>
                <a:cubicBezTo>
                  <a:pt x="0" y="217700"/>
                  <a:pt x="370041" y="0"/>
                  <a:pt x="826509" y="0"/>
                </a:cubicBezTo>
                <a:cubicBezTo>
                  <a:pt x="1282977" y="0"/>
                  <a:pt x="1653018" y="217700"/>
                  <a:pt x="1653018" y="486247"/>
                </a:cubicBezTo>
                <a:cubicBezTo>
                  <a:pt x="1653018" y="754794"/>
                  <a:pt x="1282977" y="972494"/>
                  <a:pt x="826509" y="972494"/>
                </a:cubicBezTo>
                <a:cubicBezTo>
                  <a:pt x="370041" y="972494"/>
                  <a:pt x="0" y="754794"/>
                  <a:pt x="0" y="486247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16323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1632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239" tIns="152578" rIns="252239" bIns="152578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dirty="0" smtClean="0">
                <a:solidFill>
                  <a:srgbClr val="000000"/>
                </a:solidFill>
              </a:rPr>
              <a:t>Territorialisée</a:t>
            </a:r>
            <a:endParaRPr lang="fr-CA" sz="1600" b="1" kern="1200" dirty="0">
              <a:solidFill>
                <a:srgbClr val="000000"/>
              </a:solidFill>
            </a:endParaRPr>
          </a:p>
        </p:txBody>
      </p:sp>
      <p:sp>
        <p:nvSpPr>
          <p:cNvPr id="34" name="Forme libre 33"/>
          <p:cNvSpPr/>
          <p:nvPr/>
        </p:nvSpPr>
        <p:spPr>
          <a:xfrm>
            <a:off x="1971828" y="3142524"/>
            <a:ext cx="1488942" cy="840918"/>
          </a:xfrm>
          <a:custGeom>
            <a:avLst/>
            <a:gdLst>
              <a:gd name="connsiteX0" fmla="*/ 0 w 1353625"/>
              <a:gd name="connsiteY0" fmla="*/ 532794 h 1065587"/>
              <a:gd name="connsiteX1" fmla="*/ 676813 w 1353625"/>
              <a:gd name="connsiteY1" fmla="*/ 0 h 1065587"/>
              <a:gd name="connsiteX2" fmla="*/ 1353626 w 1353625"/>
              <a:gd name="connsiteY2" fmla="*/ 532794 h 1065587"/>
              <a:gd name="connsiteX3" fmla="*/ 676813 w 1353625"/>
              <a:gd name="connsiteY3" fmla="*/ 1065588 h 1065587"/>
              <a:gd name="connsiteX4" fmla="*/ 0 w 1353625"/>
              <a:gd name="connsiteY4" fmla="*/ 532794 h 106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625" h="1065587">
                <a:moveTo>
                  <a:pt x="0" y="532794"/>
                </a:moveTo>
                <a:cubicBezTo>
                  <a:pt x="0" y="238540"/>
                  <a:pt x="303020" y="0"/>
                  <a:pt x="676813" y="0"/>
                </a:cubicBezTo>
                <a:cubicBezTo>
                  <a:pt x="1050606" y="0"/>
                  <a:pt x="1353626" y="238540"/>
                  <a:pt x="1353626" y="532794"/>
                </a:cubicBezTo>
                <a:cubicBezTo>
                  <a:pt x="1353626" y="827048"/>
                  <a:pt x="1050606" y="1065588"/>
                  <a:pt x="676813" y="1065588"/>
                </a:cubicBezTo>
                <a:cubicBezTo>
                  <a:pt x="303020" y="1065588"/>
                  <a:pt x="0" y="827048"/>
                  <a:pt x="0" y="532794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32646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3264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394" tIns="166212" rIns="208394" bIns="16621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kern="1200" dirty="0" smtClean="0">
                <a:solidFill>
                  <a:srgbClr val="000000"/>
                </a:solidFill>
              </a:rPr>
              <a:t>Long terme</a:t>
            </a:r>
            <a:endParaRPr lang="fr-CA" sz="1600" b="1" kern="1200" dirty="0">
              <a:solidFill>
                <a:srgbClr val="000000"/>
              </a:solidFill>
            </a:endParaRPr>
          </a:p>
        </p:txBody>
      </p:sp>
      <p:sp>
        <p:nvSpPr>
          <p:cNvPr id="35" name="Forme libre 34"/>
          <p:cNvSpPr/>
          <p:nvPr/>
        </p:nvSpPr>
        <p:spPr>
          <a:xfrm>
            <a:off x="1813926" y="4840028"/>
            <a:ext cx="1975899" cy="742556"/>
          </a:xfrm>
          <a:custGeom>
            <a:avLst/>
            <a:gdLst>
              <a:gd name="connsiteX0" fmla="*/ 0 w 1999641"/>
              <a:gd name="connsiteY0" fmla="*/ 619341 h 1238682"/>
              <a:gd name="connsiteX1" fmla="*/ 999821 w 1999641"/>
              <a:gd name="connsiteY1" fmla="*/ 0 h 1238682"/>
              <a:gd name="connsiteX2" fmla="*/ 1999642 w 1999641"/>
              <a:gd name="connsiteY2" fmla="*/ 619341 h 1238682"/>
              <a:gd name="connsiteX3" fmla="*/ 999821 w 1999641"/>
              <a:gd name="connsiteY3" fmla="*/ 1238682 h 1238682"/>
              <a:gd name="connsiteX4" fmla="*/ 0 w 1999641"/>
              <a:gd name="connsiteY4" fmla="*/ 619341 h 123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641" h="1238682">
                <a:moveTo>
                  <a:pt x="0" y="619341"/>
                </a:moveTo>
                <a:cubicBezTo>
                  <a:pt x="0" y="277288"/>
                  <a:pt x="447635" y="0"/>
                  <a:pt x="999821" y="0"/>
                </a:cubicBezTo>
                <a:cubicBezTo>
                  <a:pt x="1552007" y="0"/>
                  <a:pt x="1999642" y="277288"/>
                  <a:pt x="1999642" y="619341"/>
                </a:cubicBezTo>
                <a:cubicBezTo>
                  <a:pt x="1999642" y="961394"/>
                  <a:pt x="1552007" y="1238682"/>
                  <a:pt x="999821" y="1238682"/>
                </a:cubicBezTo>
                <a:cubicBezTo>
                  <a:pt x="447635" y="1238682"/>
                  <a:pt x="0" y="961394"/>
                  <a:pt x="0" y="619341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24485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244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001" tIns="191561" rIns="303001" bIns="19156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kern="1200" dirty="0" smtClean="0">
                <a:solidFill>
                  <a:srgbClr val="000000"/>
                </a:solidFill>
              </a:rPr>
              <a:t>Mobilisation</a:t>
            </a:r>
            <a:endParaRPr lang="fr-CA" sz="1600" b="1" kern="1200" dirty="0">
              <a:solidFill>
                <a:srgbClr val="000000"/>
              </a:solidFill>
            </a:endParaRPr>
          </a:p>
        </p:txBody>
      </p:sp>
      <p:sp>
        <p:nvSpPr>
          <p:cNvPr id="36" name="Forme libre 35"/>
          <p:cNvSpPr/>
          <p:nvPr/>
        </p:nvSpPr>
        <p:spPr>
          <a:xfrm>
            <a:off x="1906070" y="4005994"/>
            <a:ext cx="1608786" cy="879604"/>
          </a:xfrm>
          <a:custGeom>
            <a:avLst/>
            <a:gdLst>
              <a:gd name="connsiteX0" fmla="*/ 0 w 1762266"/>
              <a:gd name="connsiteY0" fmla="*/ 591357 h 1182714"/>
              <a:gd name="connsiteX1" fmla="*/ 881133 w 1762266"/>
              <a:gd name="connsiteY1" fmla="*/ 0 h 1182714"/>
              <a:gd name="connsiteX2" fmla="*/ 1762266 w 1762266"/>
              <a:gd name="connsiteY2" fmla="*/ 591357 h 1182714"/>
              <a:gd name="connsiteX3" fmla="*/ 881133 w 1762266"/>
              <a:gd name="connsiteY3" fmla="*/ 1182714 h 1182714"/>
              <a:gd name="connsiteX4" fmla="*/ 0 w 1762266"/>
              <a:gd name="connsiteY4" fmla="*/ 591357 h 11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266" h="1182714">
                <a:moveTo>
                  <a:pt x="0" y="591357"/>
                </a:moveTo>
                <a:cubicBezTo>
                  <a:pt x="0" y="264760"/>
                  <a:pt x="394497" y="0"/>
                  <a:pt x="881133" y="0"/>
                </a:cubicBezTo>
                <a:cubicBezTo>
                  <a:pt x="1367769" y="0"/>
                  <a:pt x="1762266" y="264760"/>
                  <a:pt x="1762266" y="591357"/>
                </a:cubicBezTo>
                <a:cubicBezTo>
                  <a:pt x="1762266" y="917954"/>
                  <a:pt x="1367769" y="1182714"/>
                  <a:pt x="881133" y="1182714"/>
                </a:cubicBezTo>
                <a:cubicBezTo>
                  <a:pt x="394497" y="1182714"/>
                  <a:pt x="0" y="917954"/>
                  <a:pt x="0" y="591357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16323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1632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238" tIns="183364" rIns="268238" bIns="18336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400" b="1" kern="1200" dirty="0" smtClean="0">
                <a:solidFill>
                  <a:srgbClr val="000000"/>
                </a:solidFill>
              </a:rPr>
              <a:t>Acceptée, reconnue et visible</a:t>
            </a:r>
            <a:endParaRPr lang="fr-CA" sz="1400" b="1" kern="1200" dirty="0">
              <a:solidFill>
                <a:srgbClr val="000000"/>
              </a:solidFill>
            </a:endParaRPr>
          </a:p>
        </p:txBody>
      </p:sp>
      <p:sp>
        <p:nvSpPr>
          <p:cNvPr id="37" name="Forme libre 36"/>
          <p:cNvSpPr/>
          <p:nvPr/>
        </p:nvSpPr>
        <p:spPr>
          <a:xfrm>
            <a:off x="2044436" y="2361569"/>
            <a:ext cx="1745390" cy="798157"/>
          </a:xfrm>
          <a:custGeom>
            <a:avLst/>
            <a:gdLst>
              <a:gd name="connsiteX0" fmla="*/ 0 w 1745390"/>
              <a:gd name="connsiteY0" fmla="*/ 496949 h 993898"/>
              <a:gd name="connsiteX1" fmla="*/ 872695 w 1745390"/>
              <a:gd name="connsiteY1" fmla="*/ 0 h 993898"/>
              <a:gd name="connsiteX2" fmla="*/ 1745390 w 1745390"/>
              <a:gd name="connsiteY2" fmla="*/ 496949 h 993898"/>
              <a:gd name="connsiteX3" fmla="*/ 872695 w 1745390"/>
              <a:gd name="connsiteY3" fmla="*/ 993898 h 993898"/>
              <a:gd name="connsiteX4" fmla="*/ 0 w 1745390"/>
              <a:gd name="connsiteY4" fmla="*/ 496949 h 99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390" h="993898">
                <a:moveTo>
                  <a:pt x="0" y="496949"/>
                </a:moveTo>
                <a:cubicBezTo>
                  <a:pt x="0" y="222492"/>
                  <a:pt x="390719" y="0"/>
                  <a:pt x="872695" y="0"/>
                </a:cubicBezTo>
                <a:cubicBezTo>
                  <a:pt x="1354671" y="0"/>
                  <a:pt x="1745390" y="222492"/>
                  <a:pt x="1745390" y="496949"/>
                </a:cubicBezTo>
                <a:cubicBezTo>
                  <a:pt x="1745390" y="771406"/>
                  <a:pt x="1354671" y="993898"/>
                  <a:pt x="872695" y="993898"/>
                </a:cubicBezTo>
                <a:cubicBezTo>
                  <a:pt x="390719" y="993898"/>
                  <a:pt x="0" y="771406"/>
                  <a:pt x="0" y="496949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8162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816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766" tIns="155713" rIns="265766" bIns="15571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kern="1200" dirty="0" smtClean="0">
                <a:solidFill>
                  <a:srgbClr val="000000"/>
                </a:solidFill>
              </a:rPr>
              <a:t>Évaluation et suivi</a:t>
            </a:r>
            <a:endParaRPr lang="fr-CA" sz="1600" b="1" kern="120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2390" y="6366294"/>
            <a:ext cx="5856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/>
              <a:t>Source: Commission </a:t>
            </a:r>
            <a:r>
              <a:rPr lang="en-CA" sz="1200" dirty="0" err="1" smtClean="0"/>
              <a:t>européenne</a:t>
            </a:r>
            <a:r>
              <a:rPr lang="en-CA" sz="1200" dirty="0" smtClean="0"/>
              <a:t> (2010). Cohesion Policy Support for Local Development: Best Practice and Future Policy Options. </a:t>
            </a:r>
            <a:r>
              <a:rPr lang="en-CA" sz="1200" dirty="0" err="1" smtClean="0"/>
              <a:t>Avril</a:t>
            </a:r>
            <a:r>
              <a:rPr lang="en-CA" sz="1200" dirty="0" smtClean="0"/>
              <a:t> 2010.</a:t>
            </a:r>
            <a:endParaRPr lang="fr-CA" sz="1200" dirty="0"/>
          </a:p>
        </p:txBody>
      </p:sp>
      <p:sp>
        <p:nvSpPr>
          <p:cNvPr id="39" name="ZoneTexte 38"/>
          <p:cNvSpPr txBox="1"/>
          <p:nvPr/>
        </p:nvSpPr>
        <p:spPr>
          <a:xfrm>
            <a:off x="1348408" y="99727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Facteurs </a:t>
            </a:r>
            <a:r>
              <a:rPr lang="fr-CA" sz="3200" b="1" dirty="0" smtClean="0">
                <a:solidFill>
                  <a:srgbClr val="943535"/>
                </a:solidFill>
              </a:rPr>
              <a:t>clés de </a:t>
            </a:r>
            <a:r>
              <a:rPr lang="fr-CA" sz="3200" b="1" dirty="0" smtClean="0">
                <a:solidFill>
                  <a:srgbClr val="943535"/>
                </a:solidFill>
              </a:rPr>
              <a:t>succès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619672" y="1513106"/>
            <a:ext cx="7335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000000"/>
                </a:solidFill>
              </a:rPr>
              <a:t>Facteurs de succès d’une politique de développement régionale</a:t>
            </a:r>
            <a:endParaRPr lang="fr-CA" sz="2400" dirty="0">
              <a:solidFill>
                <a:srgbClr val="000000"/>
              </a:solidFill>
            </a:endParaRPr>
          </a:p>
        </p:txBody>
      </p:sp>
      <p:sp>
        <p:nvSpPr>
          <p:cNvPr id="41" name="Forme libre 40"/>
          <p:cNvSpPr/>
          <p:nvPr/>
        </p:nvSpPr>
        <p:spPr>
          <a:xfrm>
            <a:off x="6142272" y="4515768"/>
            <a:ext cx="1469001" cy="848730"/>
          </a:xfrm>
          <a:custGeom>
            <a:avLst/>
            <a:gdLst>
              <a:gd name="connsiteX0" fmla="*/ 0 w 1653017"/>
              <a:gd name="connsiteY0" fmla="*/ 486247 h 972494"/>
              <a:gd name="connsiteX1" fmla="*/ 826509 w 1653017"/>
              <a:gd name="connsiteY1" fmla="*/ 0 h 972494"/>
              <a:gd name="connsiteX2" fmla="*/ 1653018 w 1653017"/>
              <a:gd name="connsiteY2" fmla="*/ 486247 h 972494"/>
              <a:gd name="connsiteX3" fmla="*/ 826509 w 1653017"/>
              <a:gd name="connsiteY3" fmla="*/ 972494 h 972494"/>
              <a:gd name="connsiteX4" fmla="*/ 0 w 1653017"/>
              <a:gd name="connsiteY4" fmla="*/ 486247 h 97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017" h="972494">
                <a:moveTo>
                  <a:pt x="0" y="486247"/>
                </a:moveTo>
                <a:cubicBezTo>
                  <a:pt x="0" y="217700"/>
                  <a:pt x="370041" y="0"/>
                  <a:pt x="826509" y="0"/>
                </a:cubicBezTo>
                <a:cubicBezTo>
                  <a:pt x="1282977" y="0"/>
                  <a:pt x="1653018" y="217700"/>
                  <a:pt x="1653018" y="486247"/>
                </a:cubicBezTo>
                <a:cubicBezTo>
                  <a:pt x="1653018" y="754794"/>
                  <a:pt x="1282977" y="972494"/>
                  <a:pt x="826509" y="972494"/>
                </a:cubicBezTo>
                <a:cubicBezTo>
                  <a:pt x="370041" y="972494"/>
                  <a:pt x="0" y="754794"/>
                  <a:pt x="0" y="486247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16323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1632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239" tIns="152578" rIns="252239" bIns="152578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dirty="0" smtClean="0">
                <a:solidFill>
                  <a:srgbClr val="000000"/>
                </a:solidFill>
              </a:rPr>
              <a:t>Software</a:t>
            </a:r>
            <a:endParaRPr lang="fr-CA" sz="1600" b="1" kern="1200" dirty="0">
              <a:solidFill>
                <a:srgbClr val="000000"/>
              </a:solidFill>
            </a:endParaRPr>
          </a:p>
        </p:txBody>
      </p:sp>
      <p:sp>
        <p:nvSpPr>
          <p:cNvPr id="42" name="Forme libre 41"/>
          <p:cNvSpPr/>
          <p:nvPr/>
        </p:nvSpPr>
        <p:spPr>
          <a:xfrm>
            <a:off x="5972904" y="3820743"/>
            <a:ext cx="1851442" cy="675617"/>
          </a:xfrm>
          <a:custGeom>
            <a:avLst/>
            <a:gdLst>
              <a:gd name="connsiteX0" fmla="*/ 0 w 1755177"/>
              <a:gd name="connsiteY0" fmla="*/ 482423 h 964845"/>
              <a:gd name="connsiteX1" fmla="*/ 877589 w 1755177"/>
              <a:gd name="connsiteY1" fmla="*/ 0 h 964845"/>
              <a:gd name="connsiteX2" fmla="*/ 1755178 w 1755177"/>
              <a:gd name="connsiteY2" fmla="*/ 482423 h 964845"/>
              <a:gd name="connsiteX3" fmla="*/ 877589 w 1755177"/>
              <a:gd name="connsiteY3" fmla="*/ 964846 h 964845"/>
              <a:gd name="connsiteX4" fmla="*/ 0 w 1755177"/>
              <a:gd name="connsiteY4" fmla="*/ 482423 h 96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177" h="964845">
                <a:moveTo>
                  <a:pt x="0" y="482423"/>
                </a:moveTo>
                <a:cubicBezTo>
                  <a:pt x="0" y="215988"/>
                  <a:pt x="392910" y="0"/>
                  <a:pt x="877589" y="0"/>
                </a:cubicBezTo>
                <a:cubicBezTo>
                  <a:pt x="1362268" y="0"/>
                  <a:pt x="1755178" y="215988"/>
                  <a:pt x="1755178" y="482423"/>
                </a:cubicBezTo>
                <a:cubicBezTo>
                  <a:pt x="1755178" y="748858"/>
                  <a:pt x="1362268" y="964846"/>
                  <a:pt x="877589" y="964846"/>
                </a:cubicBezTo>
                <a:cubicBezTo>
                  <a:pt x="392910" y="964846"/>
                  <a:pt x="0" y="748858"/>
                  <a:pt x="0" y="482423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8162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816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200" tIns="151458" rIns="267200" bIns="15145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kern="1200" dirty="0" smtClean="0">
                <a:solidFill>
                  <a:srgbClr val="000000"/>
                </a:solidFill>
              </a:rPr>
              <a:t>Réseautage</a:t>
            </a:r>
            <a:endParaRPr lang="fr-CA" sz="1600" b="1" kern="1200" dirty="0">
              <a:solidFill>
                <a:srgbClr val="000000"/>
              </a:solidFill>
            </a:endParaRPr>
          </a:p>
        </p:txBody>
      </p:sp>
      <p:sp>
        <p:nvSpPr>
          <p:cNvPr id="43" name="Forme libre 42"/>
          <p:cNvSpPr/>
          <p:nvPr/>
        </p:nvSpPr>
        <p:spPr>
          <a:xfrm>
            <a:off x="5798005" y="2902476"/>
            <a:ext cx="1861868" cy="910828"/>
          </a:xfrm>
          <a:custGeom>
            <a:avLst/>
            <a:gdLst>
              <a:gd name="connsiteX0" fmla="*/ 0 w 1755177"/>
              <a:gd name="connsiteY0" fmla="*/ 482423 h 964845"/>
              <a:gd name="connsiteX1" fmla="*/ 877589 w 1755177"/>
              <a:gd name="connsiteY1" fmla="*/ 0 h 964845"/>
              <a:gd name="connsiteX2" fmla="*/ 1755178 w 1755177"/>
              <a:gd name="connsiteY2" fmla="*/ 482423 h 964845"/>
              <a:gd name="connsiteX3" fmla="*/ 877589 w 1755177"/>
              <a:gd name="connsiteY3" fmla="*/ 964846 h 964845"/>
              <a:gd name="connsiteX4" fmla="*/ 0 w 1755177"/>
              <a:gd name="connsiteY4" fmla="*/ 482423 h 96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177" h="964845">
                <a:moveTo>
                  <a:pt x="0" y="482423"/>
                </a:moveTo>
                <a:cubicBezTo>
                  <a:pt x="0" y="215988"/>
                  <a:pt x="392910" y="0"/>
                  <a:pt x="877589" y="0"/>
                </a:cubicBezTo>
                <a:cubicBezTo>
                  <a:pt x="1362268" y="0"/>
                  <a:pt x="1755178" y="215988"/>
                  <a:pt x="1755178" y="482423"/>
                </a:cubicBezTo>
                <a:cubicBezTo>
                  <a:pt x="1755178" y="748858"/>
                  <a:pt x="1362268" y="964846"/>
                  <a:pt x="877589" y="964846"/>
                </a:cubicBezTo>
                <a:cubicBezTo>
                  <a:pt x="392910" y="964846"/>
                  <a:pt x="0" y="748858"/>
                  <a:pt x="0" y="482423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8162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816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200" tIns="151458" rIns="267200" bIns="15145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kern="1200" dirty="0" smtClean="0">
                <a:solidFill>
                  <a:srgbClr val="000000"/>
                </a:solidFill>
              </a:rPr>
              <a:t>Coopération régionale</a:t>
            </a:r>
            <a:endParaRPr lang="fr-CA" sz="1600" b="1" kern="1200" dirty="0">
              <a:solidFill>
                <a:srgbClr val="000000"/>
              </a:solidFill>
            </a:endParaRPr>
          </a:p>
        </p:txBody>
      </p:sp>
      <p:sp>
        <p:nvSpPr>
          <p:cNvPr id="44" name="Forme libre 43"/>
          <p:cNvSpPr/>
          <p:nvPr/>
        </p:nvSpPr>
        <p:spPr>
          <a:xfrm>
            <a:off x="3312189" y="5446986"/>
            <a:ext cx="1987410" cy="898691"/>
          </a:xfrm>
          <a:custGeom>
            <a:avLst/>
            <a:gdLst>
              <a:gd name="connsiteX0" fmla="*/ 0 w 2131426"/>
              <a:gd name="connsiteY0" fmla="*/ 496949 h 993898"/>
              <a:gd name="connsiteX1" fmla="*/ 1065713 w 2131426"/>
              <a:gd name="connsiteY1" fmla="*/ 0 h 993898"/>
              <a:gd name="connsiteX2" fmla="*/ 2131426 w 2131426"/>
              <a:gd name="connsiteY2" fmla="*/ 496949 h 993898"/>
              <a:gd name="connsiteX3" fmla="*/ 1065713 w 2131426"/>
              <a:gd name="connsiteY3" fmla="*/ 993898 h 993898"/>
              <a:gd name="connsiteX4" fmla="*/ 0 w 2131426"/>
              <a:gd name="connsiteY4" fmla="*/ 496949 h 99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1426" h="993898">
                <a:moveTo>
                  <a:pt x="0" y="496949"/>
                </a:moveTo>
                <a:cubicBezTo>
                  <a:pt x="0" y="222492"/>
                  <a:pt x="477136" y="0"/>
                  <a:pt x="1065713" y="0"/>
                </a:cubicBezTo>
                <a:cubicBezTo>
                  <a:pt x="1654290" y="0"/>
                  <a:pt x="2131426" y="222492"/>
                  <a:pt x="2131426" y="496949"/>
                </a:cubicBezTo>
                <a:cubicBezTo>
                  <a:pt x="2131426" y="771406"/>
                  <a:pt x="1654290" y="993898"/>
                  <a:pt x="1065713" y="993898"/>
                </a:cubicBezTo>
                <a:cubicBezTo>
                  <a:pt x="477136" y="993898"/>
                  <a:pt x="0" y="771406"/>
                  <a:pt x="0" y="496949"/>
                </a:cubicBez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0"/>
              <a:satOff val="0"/>
              <a:lumOff val="24485"/>
              <a:alphaOff val="0"/>
            </a:schemeClr>
          </a:fillRef>
          <a:effectRef idx="1">
            <a:schemeClr val="accent3">
              <a:shade val="50000"/>
              <a:hueOff val="0"/>
              <a:satOff val="0"/>
              <a:lumOff val="244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2300" tIns="155713" rIns="322300" bIns="155713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1600" b="1" kern="1200" dirty="0" err="1" smtClean="0">
                <a:solidFill>
                  <a:srgbClr val="000000"/>
                </a:solidFill>
              </a:rPr>
              <a:t>Community-based</a:t>
            </a:r>
            <a:r>
              <a:rPr lang="fr-CA" sz="1600" b="1" dirty="0">
                <a:solidFill>
                  <a:srgbClr val="000000"/>
                </a:solidFill>
              </a:rPr>
              <a:t> </a:t>
            </a:r>
            <a:r>
              <a:rPr lang="fr-CA" sz="1600" b="1" dirty="0" smtClean="0">
                <a:solidFill>
                  <a:srgbClr val="000000"/>
                </a:solidFill>
              </a:rPr>
              <a:t>/ </a:t>
            </a:r>
            <a:r>
              <a:rPr lang="fr-CA" sz="1600" b="1" dirty="0" err="1" smtClean="0">
                <a:solidFill>
                  <a:srgbClr val="000000"/>
                </a:solidFill>
              </a:rPr>
              <a:t>Bottom</a:t>
            </a:r>
            <a:r>
              <a:rPr lang="fr-CA" sz="1600" b="1" dirty="0" smtClean="0">
                <a:solidFill>
                  <a:srgbClr val="000000"/>
                </a:solidFill>
              </a:rPr>
              <a:t>-up</a:t>
            </a:r>
            <a:endParaRPr lang="fr-CA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1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65962" y="4941168"/>
            <a:ext cx="56886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0000"/>
                </a:solidFill>
              </a:rPr>
              <a:t>Frédéric Laurin, </a:t>
            </a:r>
            <a:r>
              <a:rPr lang="fr-CA" b="1" dirty="0" err="1">
                <a:solidFill>
                  <a:srgbClr val="000000"/>
                </a:solidFill>
              </a:rPr>
              <a:t>Ph.D</a:t>
            </a:r>
            <a:r>
              <a:rPr lang="fr-CA" b="1" dirty="0">
                <a:solidFill>
                  <a:srgbClr val="000000"/>
                </a:solidFill>
              </a:rPr>
              <a:t>. en économie</a:t>
            </a:r>
          </a:p>
          <a:p>
            <a:pPr lvl="1"/>
            <a:r>
              <a:rPr lang="fr-CA" sz="1600" dirty="0">
                <a:solidFill>
                  <a:srgbClr val="000000"/>
                </a:solidFill>
              </a:rPr>
              <a:t>Professeur d’économie | École de </a:t>
            </a:r>
            <a:r>
              <a:rPr lang="fr-CA" sz="1600" dirty="0" smtClean="0">
                <a:solidFill>
                  <a:srgbClr val="000000"/>
                </a:solidFill>
              </a:rPr>
              <a:t>gestion UQTR</a:t>
            </a:r>
            <a:endParaRPr lang="fr-CA" sz="1600" dirty="0">
              <a:solidFill>
                <a:srgbClr val="000000"/>
              </a:solidFill>
            </a:endParaRPr>
          </a:p>
          <a:p>
            <a:pPr lvl="1"/>
            <a:r>
              <a:rPr lang="fr-CA" sz="1600" dirty="0">
                <a:solidFill>
                  <a:srgbClr val="000000"/>
                </a:solidFill>
              </a:rPr>
              <a:t>Chercheur à l’Institut de recherche sur les PME</a:t>
            </a:r>
          </a:p>
          <a:p>
            <a:pPr lvl="1"/>
            <a:r>
              <a:rPr lang="fr-CA" sz="1600" dirty="0">
                <a:solidFill>
                  <a:srgbClr val="000000"/>
                </a:solidFill>
              </a:rPr>
              <a:t>Département de Finance et d’Économie </a:t>
            </a:r>
            <a:endParaRPr lang="fr-CA" sz="1600" dirty="0" smtClean="0">
              <a:solidFill>
                <a:srgbClr val="000000"/>
              </a:solidFill>
            </a:endParaRPr>
          </a:p>
          <a:p>
            <a:pPr lvl="1"/>
            <a:r>
              <a:rPr lang="fr-CA" sz="1600" dirty="0" smtClean="0">
                <a:solidFill>
                  <a:schemeClr val="accent1"/>
                </a:solidFill>
              </a:rPr>
              <a:t>fredericlaurin.com</a:t>
            </a:r>
            <a:r>
              <a:rPr lang="fr-CA" sz="1600" dirty="0" smtClean="0">
                <a:solidFill>
                  <a:srgbClr val="000000"/>
                </a:solidFill>
              </a:rPr>
              <a:t> </a:t>
            </a:r>
            <a:r>
              <a:rPr lang="fr-CA" sz="1600" dirty="0" smtClean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fr-CA" sz="1600" dirty="0" smtClean="0">
                <a:solidFill>
                  <a:srgbClr val="000000"/>
                </a:solidFill>
              </a:rPr>
              <a:t> Twitter</a:t>
            </a:r>
            <a:r>
              <a:rPr lang="fr-CA" sz="1600" dirty="0">
                <a:solidFill>
                  <a:srgbClr val="000000"/>
                </a:solidFill>
              </a:rPr>
              <a:t>: @</a:t>
            </a:r>
            <a:r>
              <a:rPr lang="fr-CA" sz="1600" dirty="0" err="1" smtClean="0">
                <a:solidFill>
                  <a:srgbClr val="000000"/>
                </a:solidFill>
              </a:rPr>
              <a:t>fredericlaurin</a:t>
            </a:r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35696" y="3334261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 smtClean="0">
                <a:solidFill>
                  <a:schemeClr val="bg1">
                    <a:lumMod val="50000"/>
                  </a:schemeClr>
                </a:solidFill>
              </a:rPr>
              <a:t>Questions?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64088" y="4005064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 smtClean="0">
                <a:solidFill>
                  <a:schemeClr val="bg1">
                    <a:lumMod val="50000"/>
                  </a:schemeClr>
                </a:solidFill>
              </a:rPr>
              <a:t>Merci!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336076" y="1124744"/>
            <a:ext cx="42440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2000" i="1" cap="none" dirty="0">
                <a:solidFill>
                  <a:srgbClr val="000000"/>
                </a:solidFill>
              </a:rPr>
              <a:t>Attraction de la main-d’œuvre et marketing territorial: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59632" y="42009"/>
            <a:ext cx="482453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A" sz="2000" b="1" dirty="0" smtClean="0">
                <a:solidFill>
                  <a:schemeClr val="tx2"/>
                </a:solidFill>
              </a:rPr>
              <a:t>Congrès annuel 2018</a:t>
            </a:r>
            <a:endParaRPr lang="fr-CA" sz="2000" b="1" dirty="0">
              <a:solidFill>
                <a:schemeClr val="tx2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A" sz="2600" b="1" dirty="0">
                <a:solidFill>
                  <a:schemeClr val="tx2"/>
                </a:solidFill>
              </a:rPr>
              <a:t>Place aux jeunes en région</a:t>
            </a:r>
          </a:p>
        </p:txBody>
      </p:sp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1365962" y="1806984"/>
            <a:ext cx="4736993" cy="1296144"/>
          </a:xfrm>
        </p:spPr>
        <p:txBody>
          <a:bodyPr/>
          <a:lstStyle/>
          <a:p>
            <a:r>
              <a:rPr lang="fr-CA" sz="4000" b="1" dirty="0" smtClean="0">
                <a:solidFill>
                  <a:srgbClr val="000000"/>
                </a:solidFill>
              </a:rPr>
              <a:t>Une réflexion sur le « </a:t>
            </a:r>
            <a:r>
              <a:rPr lang="fr-CA" sz="4000" b="1" dirty="0" err="1" smtClean="0">
                <a:solidFill>
                  <a:srgbClr val="000000"/>
                </a:solidFill>
              </a:rPr>
              <a:t>orgware</a:t>
            </a:r>
            <a:r>
              <a:rPr lang="fr-CA" sz="4000" b="1" dirty="0" smtClean="0">
                <a:solidFill>
                  <a:srgbClr val="000000"/>
                </a:solidFill>
              </a:rPr>
              <a:t> »</a:t>
            </a:r>
            <a:endParaRPr lang="fr-CA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07704" y="188640"/>
            <a:ext cx="7211144" cy="72008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fr-CA" dirty="0"/>
              <a:t>Le </a:t>
            </a:r>
            <a:r>
              <a:rPr lang="fr-CA" dirty="0" err="1"/>
              <a:t>orgware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7778473" y="6585473"/>
            <a:ext cx="609600" cy="22860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1446506" y="1052736"/>
            <a:ext cx="7697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Le « </a:t>
            </a:r>
            <a:r>
              <a:rPr lang="fr-CA" sz="3200" b="1" dirty="0" err="1" smtClean="0">
                <a:solidFill>
                  <a:srgbClr val="943535"/>
                </a:solidFill>
              </a:rPr>
              <a:t>Orgware</a:t>
            </a:r>
            <a:r>
              <a:rPr lang="fr-CA" sz="3200" b="1" dirty="0" smtClean="0">
                <a:solidFill>
                  <a:srgbClr val="943535"/>
                </a:solidFill>
              </a:rPr>
              <a:t> »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47664" y="1743322"/>
            <a:ext cx="708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rgbClr val="000000"/>
                </a:solidFill>
              </a:rPr>
              <a:t>L’</a:t>
            </a:r>
            <a:r>
              <a:rPr lang="fr-CA" sz="2400" b="1" dirty="0" smtClean="0">
                <a:solidFill>
                  <a:srgbClr val="943535"/>
                </a:solidFill>
              </a:rPr>
              <a:t>organisation</a:t>
            </a:r>
            <a:r>
              <a:rPr lang="fr-CA" sz="2400" dirty="0" smtClean="0">
                <a:solidFill>
                  <a:srgbClr val="000000"/>
                </a:solidFill>
              </a:rPr>
              <a:t> </a:t>
            </a:r>
            <a:r>
              <a:rPr lang="fr-CA" sz="2000" dirty="0" smtClean="0">
                <a:solidFill>
                  <a:srgbClr val="000000"/>
                </a:solidFill>
              </a:rPr>
              <a:t>du développement économique régional</a:t>
            </a:r>
            <a:endParaRPr lang="fr-CA" sz="2000" dirty="0">
              <a:solidFill>
                <a:srgbClr val="000000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907704" y="3317944"/>
            <a:ext cx="3793695" cy="2757906"/>
            <a:chOff x="2298129" y="1906372"/>
            <a:chExt cx="1388357" cy="1364428"/>
          </a:xfrm>
        </p:grpSpPr>
        <p:sp>
          <p:nvSpPr>
            <p:cNvPr id="14" name="Ellipse 13"/>
            <p:cNvSpPr/>
            <p:nvPr/>
          </p:nvSpPr>
          <p:spPr>
            <a:xfrm>
              <a:off x="2322058" y="1906372"/>
              <a:ext cx="1364428" cy="1364428"/>
            </a:xfrm>
            <a:prstGeom prst="ellipse">
              <a:avLst/>
            </a:prstGeom>
            <a:solidFill>
              <a:srgbClr val="94353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lipse 4"/>
            <p:cNvSpPr/>
            <p:nvPr/>
          </p:nvSpPr>
          <p:spPr>
            <a:xfrm>
              <a:off x="2298129" y="2105985"/>
              <a:ext cx="1364428" cy="964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4600" b="1" kern="1200" dirty="0" err="1" smtClean="0">
                  <a:solidFill>
                    <a:schemeClr val="bg2"/>
                  </a:solidFill>
                </a:rPr>
                <a:t>Orgware</a:t>
              </a:r>
              <a:endParaRPr lang="fr-CA" sz="4600" b="1" kern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6" name="Groupe 15"/>
          <p:cNvGrpSpPr>
            <a:grpSpLocks/>
          </p:cNvGrpSpPr>
          <p:nvPr/>
        </p:nvGrpSpPr>
        <p:grpSpPr>
          <a:xfrm>
            <a:off x="4869411" y="4780360"/>
            <a:ext cx="2520016" cy="1800000"/>
            <a:chOff x="3925037" y="2609976"/>
            <a:chExt cx="1384645" cy="1364428"/>
          </a:xfrm>
        </p:grpSpPr>
        <p:sp>
          <p:nvSpPr>
            <p:cNvPr id="17" name="Ellipse 16"/>
            <p:cNvSpPr/>
            <p:nvPr/>
          </p:nvSpPr>
          <p:spPr>
            <a:xfrm>
              <a:off x="3925037" y="2609976"/>
              <a:ext cx="1364428" cy="1364428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solidFill>
                <a:srgbClr val="94353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lipse 4"/>
            <p:cNvSpPr/>
            <p:nvPr/>
          </p:nvSpPr>
          <p:spPr>
            <a:xfrm>
              <a:off x="3945254" y="2733835"/>
              <a:ext cx="1364428" cy="964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400" b="1" kern="1200" dirty="0" smtClean="0">
                  <a:solidFill>
                    <a:srgbClr val="000000"/>
                  </a:solidFill>
                </a:rPr>
                <a:t>Mise en relation &amp; capital social</a:t>
              </a:r>
              <a:endParaRPr lang="fr-CA" sz="24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2312924" y="2355732"/>
            <a:ext cx="2520000" cy="1800000"/>
            <a:chOff x="826741" y="2682637"/>
            <a:chExt cx="1364428" cy="1364428"/>
          </a:xfrm>
        </p:grpSpPr>
        <p:sp>
          <p:nvSpPr>
            <p:cNvPr id="21" name="Ellipse 20"/>
            <p:cNvSpPr/>
            <p:nvPr/>
          </p:nvSpPr>
          <p:spPr>
            <a:xfrm>
              <a:off x="826741" y="2682637"/>
              <a:ext cx="1364428" cy="1364428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solidFill>
                <a:srgbClr val="94353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lipse 4"/>
            <p:cNvSpPr/>
            <p:nvPr/>
          </p:nvSpPr>
          <p:spPr>
            <a:xfrm>
              <a:off x="826741" y="2882453"/>
              <a:ext cx="1364428" cy="964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fr-CA" sz="2400" b="1" kern="1200" dirty="0" smtClean="0">
                  <a:solidFill>
                    <a:srgbClr val="000000"/>
                  </a:solidFill>
                </a:rPr>
                <a:t>Coordination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fr-CA" sz="2400" b="1" dirty="0" smtClean="0">
                  <a:solidFill>
                    <a:srgbClr val="000000"/>
                  </a:solidFill>
                </a:rPr>
                <a:t>&amp; cohérence</a:t>
              </a:r>
              <a:endParaRPr lang="fr-CA" sz="24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869427" y="2813434"/>
            <a:ext cx="2520000" cy="1800000"/>
            <a:chOff x="2365785" y="16934"/>
            <a:chExt cx="1364429" cy="1364428"/>
          </a:xfrm>
        </p:grpSpPr>
        <p:sp>
          <p:nvSpPr>
            <p:cNvPr id="11" name="Ellipse 10"/>
            <p:cNvSpPr/>
            <p:nvPr/>
          </p:nvSpPr>
          <p:spPr>
            <a:xfrm>
              <a:off x="2365785" y="16934"/>
              <a:ext cx="1364428" cy="1364428"/>
            </a:xfrm>
            <a:prstGeom prst="ellipse">
              <a:avLst/>
            </a:prstGeom>
            <a:solidFill>
              <a:schemeClr val="tx2">
                <a:lumMod val="85000"/>
              </a:schemeClr>
            </a:solidFill>
            <a:ln>
              <a:solidFill>
                <a:srgbClr val="943535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4"/>
            <p:cNvSpPr/>
            <p:nvPr/>
          </p:nvSpPr>
          <p:spPr>
            <a:xfrm>
              <a:off x="2365786" y="216750"/>
              <a:ext cx="1364428" cy="964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fr-CA" sz="2400" b="1" kern="1200" dirty="0" smtClean="0">
                  <a:solidFill>
                    <a:srgbClr val="000000"/>
                  </a:solidFill>
                </a:rPr>
                <a:t>Mobilisation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fr-CA" sz="1600" b="1" dirty="0" smtClean="0">
                  <a:solidFill>
                    <a:srgbClr val="000000"/>
                  </a:solidFill>
                </a:rPr>
                <a:t>des acteurs socio-économiques</a:t>
              </a:r>
              <a:endParaRPr lang="fr-CA" sz="1600" b="1" kern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94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827584" y="2668736"/>
            <a:ext cx="8136904" cy="40594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32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907704" y="188640"/>
            <a:ext cx="7211144" cy="792088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barrières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1331640" y="1052736"/>
            <a:ext cx="7697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Barrières à la croissance des entreprises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7968" y="2184858"/>
            <a:ext cx="674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FF0000"/>
                </a:solidFill>
              </a:rPr>
              <a:t>Les PME: ressources limitées</a:t>
            </a:r>
            <a:endParaRPr lang="fr-CA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2693" y="2838846"/>
            <a:ext cx="446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sz="3200" b="1" dirty="0" smtClean="0">
                <a:solidFill>
                  <a:schemeClr val="accent1">
                    <a:lumMod val="50000"/>
                  </a:schemeClr>
                </a:solidFill>
              </a:rPr>
              <a:t>Moyens financiers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0324" y="6032891"/>
            <a:ext cx="4524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chemeClr val="accent1">
                    <a:lumMod val="50000"/>
                  </a:schemeClr>
                </a:solidFill>
              </a:rPr>
              <a:t>Autres expertises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4195528"/>
            <a:ext cx="3872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chemeClr val="accent1">
                    <a:lumMod val="50000"/>
                  </a:schemeClr>
                </a:solidFill>
              </a:rPr>
              <a:t>Capacités d’innovation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81466" y="5285977"/>
            <a:ext cx="3302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chemeClr val="accent1">
                    <a:lumMod val="50000"/>
                  </a:schemeClr>
                </a:solidFill>
              </a:rPr>
              <a:t>Informations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9619" y="3490608"/>
            <a:ext cx="3597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chemeClr val="accent1">
                    <a:lumMod val="50000"/>
                  </a:schemeClr>
                </a:solidFill>
              </a:rPr>
              <a:t>Connaissances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52800" y="3590431"/>
            <a:ext cx="32031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sz="3200" b="1" dirty="0">
                <a:solidFill>
                  <a:schemeClr val="accent1">
                    <a:lumMod val="50000"/>
                  </a:schemeClr>
                </a:solidFill>
              </a:rPr>
              <a:t>Ressources humaines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80387" y="4802093"/>
            <a:ext cx="33522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sz="3200" b="1" dirty="0" smtClean="0">
                <a:solidFill>
                  <a:schemeClr val="accent1">
                    <a:lumMod val="50000"/>
                  </a:schemeClr>
                </a:solidFill>
              </a:rPr>
              <a:t>Équipements coûteux</a:t>
            </a:r>
            <a:endParaRPr lang="fr-C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  <p:bldP spid="11" grpId="0"/>
      <p:bldP spid="12" grpId="0"/>
      <p:bldP spid="1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907704" y="188640"/>
            <a:ext cx="7211144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barrières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1331640" y="1052736"/>
            <a:ext cx="7697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Barrières à la croissance des PME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3648" y="175312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bg1">
                    <a:lumMod val="50000"/>
                  </a:schemeClr>
                </a:solidFill>
              </a:rPr>
              <a:t>PME et mesures « Software » </a:t>
            </a:r>
            <a:endParaRPr lang="fr-CA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1560" y="2698556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000000"/>
                </a:solidFill>
              </a:rPr>
              <a:t>1. Les PME ne répondent pas toujours aux </a:t>
            </a:r>
            <a:r>
              <a:rPr lang="fr-CA" sz="2800" b="1" dirty="0" smtClean="0">
                <a:solidFill>
                  <a:srgbClr val="C00000"/>
                </a:solidFill>
              </a:rPr>
              <a:t>incitatifs financiers ou fiscaux</a:t>
            </a:r>
            <a:endParaRPr lang="fr-CA" sz="2800" b="1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79712" y="409525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000000"/>
                </a:solidFill>
              </a:rPr>
              <a:t>2. Les PME ne maximisent pas les </a:t>
            </a:r>
            <a:r>
              <a:rPr lang="fr-CA" sz="2800" b="1" dirty="0" smtClean="0">
                <a:solidFill>
                  <a:srgbClr val="C00000"/>
                </a:solidFill>
              </a:rPr>
              <a:t>soutiens publics </a:t>
            </a:r>
            <a:r>
              <a:rPr lang="fr-CA" sz="2800" b="1" dirty="0" smtClean="0">
                <a:solidFill>
                  <a:srgbClr val="000000"/>
                </a:solidFill>
              </a:rPr>
              <a:t>à leur disposition</a:t>
            </a:r>
            <a:endParaRPr lang="fr-CA" sz="2800" b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87624" y="5553589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>
                <a:solidFill>
                  <a:srgbClr val="AE5750"/>
                </a:solidFill>
              </a:rPr>
              <a:t>Pourquoi???</a:t>
            </a:r>
            <a:endParaRPr lang="fr-CA" sz="4800" b="1" dirty="0">
              <a:solidFill>
                <a:srgbClr val="AE57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6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907704" y="188640"/>
            <a:ext cx="7211144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barrières</a:t>
            </a:r>
            <a:endParaRPr lang="fr-CA" dirty="0"/>
          </a:p>
        </p:txBody>
      </p:sp>
      <p:sp>
        <p:nvSpPr>
          <p:cNvPr id="8" name="Rectangle 7"/>
          <p:cNvSpPr/>
          <p:nvPr/>
        </p:nvSpPr>
        <p:spPr>
          <a:xfrm>
            <a:off x="1212978" y="3238368"/>
            <a:ext cx="2272070" cy="543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400" b="1" kern="1200" dirty="0" smtClean="0">
                <a:solidFill>
                  <a:srgbClr val="000000"/>
                </a:solidFill>
              </a:rPr>
              <a:t>L’incertitude</a:t>
            </a:r>
            <a:endParaRPr lang="fr-CA" sz="2400" b="1" kern="12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2590296"/>
            <a:ext cx="166423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400" b="1" dirty="0">
                <a:solidFill>
                  <a:srgbClr val="000000"/>
                </a:solidFill>
              </a:rPr>
              <a:t>Le ri</a:t>
            </a:r>
            <a:r>
              <a:rPr lang="fr-CA" sz="2400" b="1" i="1" dirty="0">
                <a:solidFill>
                  <a:srgbClr val="000000"/>
                </a:solidFill>
              </a:rPr>
              <a:t>s</a:t>
            </a:r>
            <a:r>
              <a:rPr lang="fr-CA" sz="2400" b="1" dirty="0">
                <a:solidFill>
                  <a:srgbClr val="000000"/>
                </a:solidFill>
              </a:rPr>
              <a:t>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3893756"/>
            <a:ext cx="2016224" cy="543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400" b="1" kern="1200" dirty="0" smtClean="0">
                <a:solidFill>
                  <a:srgbClr val="000000"/>
                </a:solidFill>
              </a:rPr>
              <a:t>L’ambigüité</a:t>
            </a:r>
            <a:endParaRPr lang="fr-CA" sz="2400" b="1" kern="12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3568" y="5229200"/>
            <a:ext cx="3240360" cy="543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400" b="1" kern="1200" dirty="0" smtClean="0">
                <a:solidFill>
                  <a:srgbClr val="000000"/>
                </a:solidFill>
              </a:rPr>
              <a:t>Profil de croissance</a:t>
            </a:r>
            <a:endParaRPr lang="fr-CA" sz="2400" b="1" kern="12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4456" y="4581128"/>
            <a:ext cx="229742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400" b="1" dirty="0" smtClean="0">
                <a:solidFill>
                  <a:srgbClr val="000000"/>
                </a:solidFill>
              </a:rPr>
              <a:t>Compétences</a:t>
            </a:r>
            <a:endParaRPr lang="fr-CA" sz="2400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9632" y="5837972"/>
            <a:ext cx="3456384" cy="543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400" b="1" kern="1200" dirty="0" smtClean="0">
                <a:solidFill>
                  <a:srgbClr val="000000"/>
                </a:solidFill>
              </a:rPr>
              <a:t>Ressources limitées</a:t>
            </a:r>
            <a:endParaRPr lang="fr-CA" sz="2400" b="1" kern="1200" dirty="0">
              <a:solidFill>
                <a:srgbClr val="0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32736" y="170870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>
                <a:solidFill>
                  <a:schemeClr val="bg1">
                    <a:lumMod val="50000"/>
                  </a:schemeClr>
                </a:solidFill>
              </a:rPr>
              <a:t>Barrières</a:t>
            </a:r>
            <a:endParaRPr lang="fr-CA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395536" y="2276872"/>
            <a:ext cx="34563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rganigramme : Ou 86"/>
          <p:cNvSpPr/>
          <p:nvPr/>
        </p:nvSpPr>
        <p:spPr>
          <a:xfrm>
            <a:off x="388736" y="2646913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8" name="Organigramme : Ou 87"/>
          <p:cNvSpPr/>
          <p:nvPr/>
        </p:nvSpPr>
        <p:spPr>
          <a:xfrm>
            <a:off x="852970" y="3350086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9" name="Organigramme : Ou 88"/>
          <p:cNvSpPr/>
          <p:nvPr/>
        </p:nvSpPr>
        <p:spPr>
          <a:xfrm>
            <a:off x="323560" y="4001422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0" name="Organigramme : Ou 89"/>
          <p:cNvSpPr/>
          <p:nvPr/>
        </p:nvSpPr>
        <p:spPr>
          <a:xfrm>
            <a:off x="896505" y="4647684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1" name="Organigramme : Ou 90"/>
          <p:cNvSpPr/>
          <p:nvPr/>
        </p:nvSpPr>
        <p:spPr>
          <a:xfrm>
            <a:off x="297508" y="5349419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2" name="Organigramme : Ou 91"/>
          <p:cNvSpPr/>
          <p:nvPr/>
        </p:nvSpPr>
        <p:spPr>
          <a:xfrm>
            <a:off x="888948" y="5938100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Rectangle 47"/>
          <p:cNvSpPr/>
          <p:nvPr/>
        </p:nvSpPr>
        <p:spPr>
          <a:xfrm>
            <a:off x="1331640" y="1052736"/>
            <a:ext cx="7697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Barrières à la croissance des PME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076056" y="2669434"/>
            <a:ext cx="35252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0000"/>
                </a:solidFill>
              </a:rPr>
              <a:t>Fausses perceptions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0000"/>
                </a:solidFill>
              </a:rPr>
              <a:t>Manque d’information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0000"/>
                </a:solidFill>
              </a:rPr>
              <a:t>Manque d’expérience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0000"/>
                </a:solidFill>
              </a:rPr>
              <a:t>Rationalité limitée</a:t>
            </a:r>
            <a:endParaRPr lang="fr-CA" sz="2400" dirty="0">
              <a:solidFill>
                <a:srgbClr val="00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630440" y="5178788"/>
            <a:ext cx="44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rgbClr val="C00000"/>
                </a:solidFill>
              </a:rPr>
              <a:t>L’information!!!!</a:t>
            </a:r>
            <a:endParaRPr lang="fr-CA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0" grpId="0"/>
      <p:bldP spid="21" grpId="0"/>
      <p:bldP spid="22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cteur droit 34"/>
          <p:cNvCxnSpPr/>
          <p:nvPr/>
        </p:nvCxnSpPr>
        <p:spPr>
          <a:xfrm>
            <a:off x="5253002" y="5042292"/>
            <a:ext cx="1224136" cy="77222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5541034" y="5985283"/>
            <a:ext cx="1088504" cy="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5541034" y="4823834"/>
            <a:ext cx="936104" cy="83828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6824150" y="4823834"/>
            <a:ext cx="121040" cy="99068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5909458" y="4436176"/>
            <a:ext cx="495672" cy="137834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5541034" y="4283776"/>
            <a:ext cx="216024" cy="137834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4892962" y="4037041"/>
            <a:ext cx="360040" cy="6633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1907704" y="188640"/>
            <a:ext cx="7211144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Le capital social et réseaux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475656" y="1130627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L’apport du capital socia</a:t>
            </a:r>
            <a:r>
              <a:rPr lang="fr-CA" sz="3200" b="1" dirty="0">
                <a:solidFill>
                  <a:srgbClr val="943535"/>
                </a:solidFill>
              </a:rPr>
              <a:t>l</a:t>
            </a:r>
          </a:p>
        </p:txBody>
      </p:sp>
      <p:sp>
        <p:nvSpPr>
          <p:cNvPr id="7" name="Ellipse 6"/>
          <p:cNvSpPr/>
          <p:nvPr/>
        </p:nvSpPr>
        <p:spPr>
          <a:xfrm>
            <a:off x="4604930" y="2795523"/>
            <a:ext cx="2664296" cy="1713597"/>
          </a:xfrm>
          <a:prstGeom prst="ellipse">
            <a:avLst/>
          </a:prstGeom>
          <a:solidFill>
            <a:srgbClr val="CE7A74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4604930" y="3329155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000000"/>
                </a:solidFill>
              </a:rPr>
              <a:t>Communauté entrepreneuriale</a:t>
            </a:r>
            <a:endParaRPr lang="fr-CA" sz="2000" b="1" dirty="0">
              <a:solidFill>
                <a:srgbClr val="00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117098" y="5445225"/>
            <a:ext cx="1656184" cy="1080119"/>
          </a:xfrm>
          <a:prstGeom prst="ellipse">
            <a:avLst/>
          </a:prstGeom>
          <a:solidFill>
            <a:srgbClr val="E5B9B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ZoneTexte 9"/>
          <p:cNvSpPr txBox="1"/>
          <p:nvPr/>
        </p:nvSpPr>
        <p:spPr>
          <a:xfrm>
            <a:off x="6117098" y="566211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00"/>
                </a:solidFill>
              </a:rPr>
              <a:t>Institutions publiques</a:t>
            </a:r>
            <a:endParaRPr lang="fr-CA" b="1" dirty="0">
              <a:solidFill>
                <a:srgbClr val="0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884850" y="4483448"/>
            <a:ext cx="1656184" cy="1080119"/>
          </a:xfrm>
          <a:prstGeom prst="ellipse">
            <a:avLst/>
          </a:prstGeom>
          <a:solidFill>
            <a:srgbClr val="E5B9B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2" name="ZoneTexte 11"/>
          <p:cNvSpPr txBox="1"/>
          <p:nvPr/>
        </p:nvSpPr>
        <p:spPr>
          <a:xfrm>
            <a:off x="3884850" y="470034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00"/>
                </a:solidFill>
              </a:rPr>
              <a:t>Université </a:t>
            </a:r>
          </a:p>
          <a:p>
            <a:pPr algn="ctr"/>
            <a:r>
              <a:rPr lang="fr-CA" b="1" dirty="0" smtClean="0">
                <a:solidFill>
                  <a:srgbClr val="000000"/>
                </a:solidFill>
              </a:rPr>
              <a:t>CÉGEP</a:t>
            </a:r>
            <a:endParaRPr lang="fr-CA" b="1" dirty="0">
              <a:solidFill>
                <a:srgbClr val="00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172882" y="5365216"/>
            <a:ext cx="1656184" cy="1080119"/>
          </a:xfrm>
          <a:prstGeom prst="ellipse">
            <a:avLst/>
          </a:prstGeom>
          <a:solidFill>
            <a:srgbClr val="E5B9B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/>
          <p:cNvSpPr txBox="1"/>
          <p:nvPr/>
        </p:nvSpPr>
        <p:spPr>
          <a:xfrm>
            <a:off x="4172882" y="558210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00"/>
                </a:solidFill>
              </a:rPr>
              <a:t>Centre de recherche</a:t>
            </a:r>
            <a:endParaRPr lang="fr-CA" b="1" dirty="0">
              <a:solidFill>
                <a:srgbClr val="00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117098" y="4283774"/>
            <a:ext cx="1656184" cy="1080119"/>
          </a:xfrm>
          <a:prstGeom prst="ellipse">
            <a:avLst/>
          </a:prstGeom>
          <a:solidFill>
            <a:srgbClr val="E5B9B5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ZoneTexte 15"/>
          <p:cNvSpPr txBox="1"/>
          <p:nvPr/>
        </p:nvSpPr>
        <p:spPr>
          <a:xfrm>
            <a:off x="6117098" y="450066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000000"/>
                </a:solidFill>
              </a:rPr>
              <a:t>Institutions financières</a:t>
            </a:r>
            <a:endParaRPr lang="fr-CA" b="1" dirty="0">
              <a:solidFill>
                <a:srgbClr val="00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692967" y="1672432"/>
            <a:ext cx="71995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000000"/>
                </a:solidFill>
              </a:rPr>
              <a:t>Ressources </a:t>
            </a:r>
            <a:r>
              <a:rPr lang="fr-CA" sz="2800" b="1" dirty="0">
                <a:solidFill>
                  <a:srgbClr val="943535"/>
                </a:solidFill>
              </a:rPr>
              <a:t>externes</a:t>
            </a:r>
            <a:r>
              <a:rPr lang="fr-CA" sz="2400" dirty="0">
                <a:solidFill>
                  <a:srgbClr val="000000"/>
                </a:solidFill>
              </a:rPr>
              <a:t> locales</a:t>
            </a: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A" sz="2400" dirty="0" smtClean="0">
                <a:solidFill>
                  <a:srgbClr val="000000"/>
                </a:solidFill>
              </a:rPr>
              <a:t>disponibles </a:t>
            </a:r>
            <a:r>
              <a:rPr lang="fr-CA" sz="2400" dirty="0" smtClean="0">
                <a:solidFill>
                  <a:schemeClr val="bg1">
                    <a:lumMod val="50000"/>
                  </a:schemeClr>
                </a:solidFill>
              </a:rPr>
              <a:t>pour la croissance d’une PME.</a:t>
            </a:r>
            <a:endParaRPr lang="fr-CA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5397018" y="2636912"/>
            <a:ext cx="936104" cy="5509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ZoneTexte 25"/>
          <p:cNvSpPr txBox="1"/>
          <p:nvPr/>
        </p:nvSpPr>
        <p:spPr>
          <a:xfrm>
            <a:off x="5397018" y="274630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0000"/>
                </a:solidFill>
              </a:rPr>
              <a:t>Clients</a:t>
            </a:r>
            <a:endParaRPr lang="fr-CA" sz="1400" b="1" dirty="0">
              <a:solidFill>
                <a:srgbClr val="00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6403178" y="2656769"/>
            <a:ext cx="1010064" cy="6031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ZoneTexte 28"/>
          <p:cNvSpPr txBox="1"/>
          <p:nvPr/>
        </p:nvSpPr>
        <p:spPr>
          <a:xfrm>
            <a:off x="6403179" y="2628201"/>
            <a:ext cx="101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smtClean="0">
                <a:solidFill>
                  <a:srgbClr val="000000"/>
                </a:solidFill>
              </a:rPr>
              <a:t>Sous-traitants</a:t>
            </a:r>
            <a:endParaRPr lang="fr-CA" sz="1400" b="1" dirty="0">
              <a:solidFill>
                <a:srgbClr val="000000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6909186" y="3068960"/>
            <a:ext cx="1119198" cy="6031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ZoneTexte 31"/>
          <p:cNvSpPr txBox="1"/>
          <p:nvPr/>
        </p:nvSpPr>
        <p:spPr>
          <a:xfrm>
            <a:off x="6909186" y="3084662"/>
            <a:ext cx="1119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err="1" smtClean="0">
                <a:solidFill>
                  <a:srgbClr val="000000"/>
                </a:solidFill>
              </a:rPr>
              <a:t>Fournis-seurs</a:t>
            </a:r>
            <a:endParaRPr lang="fr-CA" sz="1400" b="1" dirty="0">
              <a:solidFill>
                <a:srgbClr val="00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276433" y="2852936"/>
            <a:ext cx="1120585" cy="50631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ZoneTexte 36"/>
          <p:cNvSpPr txBox="1"/>
          <p:nvPr/>
        </p:nvSpPr>
        <p:spPr>
          <a:xfrm>
            <a:off x="4208328" y="2895327"/>
            <a:ext cx="126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 smtClean="0">
                <a:solidFill>
                  <a:srgbClr val="000000"/>
                </a:solidFill>
              </a:rPr>
              <a:t>Associations d’affaires</a:t>
            </a:r>
            <a:endParaRPr lang="fr-CA" sz="1200" b="1" dirty="0">
              <a:solidFill>
                <a:srgbClr val="00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51520" y="2788245"/>
            <a:ext cx="3738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943535"/>
                </a:solidFill>
              </a:rPr>
              <a:t>Les réseaux</a:t>
            </a:r>
            <a:endParaRPr lang="fr-CA" sz="3200" b="1" dirty="0">
              <a:solidFill>
                <a:srgbClr val="943535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69034" y="3275861"/>
            <a:ext cx="4019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 smtClean="0">
                <a:solidFill>
                  <a:srgbClr val="000000"/>
                </a:solidFill>
              </a:rPr>
              <a:t>Logiques de transmission de l’info, de coopération, de soutien, d’entraide et de partage. </a:t>
            </a:r>
            <a:endParaRPr lang="fr-C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3" name="Titre 2"/>
          <p:cNvSpPr txBox="1">
            <a:spLocks/>
          </p:cNvSpPr>
          <p:nvPr/>
        </p:nvSpPr>
        <p:spPr>
          <a:xfrm>
            <a:off x="1907704" y="188640"/>
            <a:ext cx="7211144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Le capital social et réseaux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03648" y="105273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943535"/>
                </a:solidFill>
              </a:rPr>
              <a:t>L’apport du capital social</a:t>
            </a:r>
            <a:endParaRPr lang="fr-CA" sz="2800" b="1" dirty="0">
              <a:solidFill>
                <a:srgbClr val="94353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2978" y="3161208"/>
            <a:ext cx="2272070" cy="543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kern="1200" dirty="0" smtClean="0">
                <a:solidFill>
                  <a:srgbClr val="000000"/>
                </a:solidFill>
              </a:rPr>
              <a:t>L’incertitude</a:t>
            </a:r>
            <a:endParaRPr lang="fr-CA" sz="2200" b="1" kern="12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2513136"/>
            <a:ext cx="1540806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>
                <a:solidFill>
                  <a:srgbClr val="000000"/>
                </a:solidFill>
              </a:rPr>
              <a:t>Le ri</a:t>
            </a:r>
            <a:r>
              <a:rPr lang="fr-CA" sz="2200" b="1" i="1" dirty="0">
                <a:solidFill>
                  <a:srgbClr val="000000"/>
                </a:solidFill>
              </a:rPr>
              <a:t>s</a:t>
            </a:r>
            <a:r>
              <a:rPr lang="fr-CA" sz="2200" b="1" dirty="0">
                <a:solidFill>
                  <a:srgbClr val="000000"/>
                </a:solidFill>
              </a:rPr>
              <a:t>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3816596"/>
            <a:ext cx="2016224" cy="543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kern="1200" dirty="0" smtClean="0">
                <a:solidFill>
                  <a:srgbClr val="000000"/>
                </a:solidFill>
              </a:rPr>
              <a:t>L’ambigüité</a:t>
            </a:r>
            <a:endParaRPr lang="fr-CA" sz="2200" b="1" kern="1200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3568" y="5152040"/>
            <a:ext cx="2801480" cy="543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kern="1200" dirty="0" smtClean="0">
                <a:solidFill>
                  <a:srgbClr val="000000"/>
                </a:solidFill>
              </a:rPr>
              <a:t>Profil croissance</a:t>
            </a:r>
            <a:endParaRPr lang="fr-CA" sz="2200" b="1" kern="12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4456" y="4503968"/>
            <a:ext cx="2125903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smtClean="0">
                <a:solidFill>
                  <a:srgbClr val="000000"/>
                </a:solidFill>
              </a:rPr>
              <a:t>Compétences</a:t>
            </a:r>
            <a:endParaRPr lang="fr-CA" sz="2200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30062" y="5868671"/>
            <a:ext cx="2016224" cy="5433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kern="1200" dirty="0" smtClean="0">
                <a:solidFill>
                  <a:srgbClr val="000000"/>
                </a:solidFill>
              </a:rPr>
              <a:t>Ressources limitées</a:t>
            </a:r>
            <a:endParaRPr lang="fr-CA" sz="2200" b="1" kern="1200" dirty="0">
              <a:solidFill>
                <a:srgbClr val="0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95536" y="1647149"/>
            <a:ext cx="3456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000" b="1" dirty="0" smtClean="0">
                <a:solidFill>
                  <a:schemeClr val="bg1">
                    <a:lumMod val="50000"/>
                  </a:schemeClr>
                </a:solidFill>
              </a:rPr>
              <a:t>Barrières</a:t>
            </a:r>
            <a:endParaRPr lang="fr-CA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395536" y="2223213"/>
            <a:ext cx="34563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004048" y="1647149"/>
            <a:ext cx="3456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000" b="1" dirty="0" smtClean="0">
                <a:solidFill>
                  <a:schemeClr val="bg1">
                    <a:lumMod val="50000"/>
                  </a:schemeClr>
                </a:solidFill>
              </a:rPr>
              <a:t>Solutions</a:t>
            </a:r>
            <a:endParaRPr lang="fr-CA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5004048" y="2223213"/>
            <a:ext cx="34563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940152" y="3307688"/>
            <a:ext cx="2756745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smtClean="0">
                <a:solidFill>
                  <a:srgbClr val="000000"/>
                </a:solidFill>
              </a:rPr>
              <a:t>Encouragement</a:t>
            </a:r>
            <a:endParaRPr lang="fr-CA" sz="2200" b="1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50059" y="2295221"/>
            <a:ext cx="2654389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smtClean="0">
                <a:solidFill>
                  <a:srgbClr val="000000"/>
                </a:solidFill>
              </a:rPr>
              <a:t>Partage d’info, connaissances, expérience</a:t>
            </a:r>
            <a:endParaRPr lang="fr-CA" sz="2200" b="1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0152" y="4539140"/>
            <a:ext cx="2608506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smtClean="0">
                <a:solidFill>
                  <a:srgbClr val="000000"/>
                </a:solidFill>
              </a:rPr>
              <a:t>Coopération et </a:t>
            </a:r>
          </a:p>
        </p:txBody>
      </p:sp>
      <p:cxnSp>
        <p:nvCxnSpPr>
          <p:cNvPr id="32" name="Connecteur droit avec flèche 31"/>
          <p:cNvCxnSpPr>
            <a:stCxn id="9" idx="3"/>
          </p:cNvCxnSpPr>
          <p:nvPr/>
        </p:nvCxnSpPr>
        <p:spPr>
          <a:xfrm flipV="1">
            <a:off x="2224374" y="2441821"/>
            <a:ext cx="3129807" cy="26983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940152" y="3955760"/>
            <a:ext cx="309572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smtClean="0">
                <a:solidFill>
                  <a:srgbClr val="000000"/>
                </a:solidFill>
              </a:rPr>
              <a:t>Entraide, soutien</a:t>
            </a:r>
            <a:endParaRPr lang="fr-CA" sz="2200" b="1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40152" y="5467928"/>
            <a:ext cx="237626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smtClean="0">
                <a:solidFill>
                  <a:srgbClr val="000000"/>
                </a:solidFill>
              </a:rPr>
              <a:t>Financement</a:t>
            </a:r>
            <a:endParaRPr lang="fr-CA" sz="2200" b="1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40152" y="4891864"/>
            <a:ext cx="2860078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err="1">
                <a:solidFill>
                  <a:srgbClr val="000000"/>
                </a:solidFill>
              </a:rPr>
              <a:t>co</a:t>
            </a:r>
            <a:r>
              <a:rPr lang="fr-CA" sz="2200" b="1" dirty="0">
                <a:solidFill>
                  <a:srgbClr val="000000"/>
                </a:solidFill>
              </a:rPr>
              <a:t>-développement</a:t>
            </a:r>
          </a:p>
        </p:txBody>
      </p:sp>
      <p:sp>
        <p:nvSpPr>
          <p:cNvPr id="39" name="Étoile à 5 branches 38"/>
          <p:cNvSpPr/>
          <p:nvPr/>
        </p:nvSpPr>
        <p:spPr>
          <a:xfrm>
            <a:off x="5400092" y="2339373"/>
            <a:ext cx="504056" cy="436403"/>
          </a:xfrm>
          <a:prstGeom prst="star5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Étoile à 5 branches 39"/>
          <p:cNvSpPr/>
          <p:nvPr/>
        </p:nvSpPr>
        <p:spPr>
          <a:xfrm>
            <a:off x="5400092" y="3303333"/>
            <a:ext cx="504056" cy="436403"/>
          </a:xfrm>
          <a:prstGeom prst="star5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Étoile à 5 branches 40"/>
          <p:cNvSpPr/>
          <p:nvPr/>
        </p:nvSpPr>
        <p:spPr>
          <a:xfrm>
            <a:off x="5409351" y="3951405"/>
            <a:ext cx="504056" cy="436403"/>
          </a:xfrm>
          <a:prstGeom prst="star5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" name="Étoile à 5 branches 41"/>
          <p:cNvSpPr/>
          <p:nvPr/>
        </p:nvSpPr>
        <p:spPr>
          <a:xfrm>
            <a:off x="5400092" y="4603832"/>
            <a:ext cx="504056" cy="436403"/>
          </a:xfrm>
          <a:prstGeom prst="star5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Étoile à 5 branches 42"/>
          <p:cNvSpPr/>
          <p:nvPr/>
        </p:nvSpPr>
        <p:spPr>
          <a:xfrm>
            <a:off x="5409351" y="5456257"/>
            <a:ext cx="504056" cy="436403"/>
          </a:xfrm>
          <a:prstGeom prst="star5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6" name="Connecteur droit avec flèche 45"/>
          <p:cNvCxnSpPr/>
          <p:nvPr/>
        </p:nvCxnSpPr>
        <p:spPr>
          <a:xfrm flipV="1">
            <a:off x="3275856" y="2555470"/>
            <a:ext cx="2078325" cy="90196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2602430" y="2665805"/>
            <a:ext cx="2778397" cy="140951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V="1">
            <a:off x="3494955" y="2770123"/>
            <a:ext cx="1895779" cy="192920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flipV="1">
            <a:off x="3203848" y="2853180"/>
            <a:ext cx="2222242" cy="318322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9" idx="3"/>
          </p:cNvCxnSpPr>
          <p:nvPr/>
        </p:nvCxnSpPr>
        <p:spPr>
          <a:xfrm>
            <a:off x="2224374" y="2711652"/>
            <a:ext cx="3129807" cy="774129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3275856" y="3463349"/>
            <a:ext cx="2087683" cy="12674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V="1">
            <a:off x="3485048" y="3641766"/>
            <a:ext cx="1871448" cy="106725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V="1">
            <a:off x="3318158" y="4332711"/>
            <a:ext cx="2126549" cy="110518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 flipV="1">
            <a:off x="3203847" y="5071835"/>
            <a:ext cx="2186887" cy="94615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 flipV="1">
            <a:off x="3318158" y="3797987"/>
            <a:ext cx="2081286" cy="163990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V="1">
            <a:off x="3328560" y="4971920"/>
            <a:ext cx="2080791" cy="474195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>
            <a:off x="3190669" y="6021646"/>
            <a:ext cx="2209423" cy="36572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>
            <a:off x="3471977" y="4706881"/>
            <a:ext cx="1945502" cy="17240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 flipV="1">
            <a:off x="3190669" y="5718707"/>
            <a:ext cx="2190158" cy="31014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 flipV="1">
            <a:off x="3471976" y="4179633"/>
            <a:ext cx="1928115" cy="53489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rganigramme : Ou 86"/>
          <p:cNvSpPr/>
          <p:nvPr/>
        </p:nvSpPr>
        <p:spPr>
          <a:xfrm>
            <a:off x="388736" y="2569753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8" name="Organigramme : Ou 87"/>
          <p:cNvSpPr/>
          <p:nvPr/>
        </p:nvSpPr>
        <p:spPr>
          <a:xfrm>
            <a:off x="852970" y="3272926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9" name="Organigramme : Ou 88"/>
          <p:cNvSpPr/>
          <p:nvPr/>
        </p:nvSpPr>
        <p:spPr>
          <a:xfrm>
            <a:off x="323560" y="3924262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0" name="Organigramme : Ou 89"/>
          <p:cNvSpPr/>
          <p:nvPr/>
        </p:nvSpPr>
        <p:spPr>
          <a:xfrm>
            <a:off x="896505" y="4570524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1" name="Organigramme : Ou 90"/>
          <p:cNvSpPr/>
          <p:nvPr/>
        </p:nvSpPr>
        <p:spPr>
          <a:xfrm>
            <a:off x="297508" y="5272259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2" name="Organigramme : Ou 91"/>
          <p:cNvSpPr/>
          <p:nvPr/>
        </p:nvSpPr>
        <p:spPr>
          <a:xfrm>
            <a:off x="916372" y="5915516"/>
            <a:ext cx="288000" cy="288000"/>
          </a:xfrm>
          <a:prstGeom prst="flowChartOr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Rectangle 47"/>
          <p:cNvSpPr/>
          <p:nvPr/>
        </p:nvSpPr>
        <p:spPr>
          <a:xfrm>
            <a:off x="5940152" y="6039637"/>
            <a:ext cx="237626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200" b="1" dirty="0" smtClean="0">
                <a:solidFill>
                  <a:srgbClr val="000000"/>
                </a:solidFill>
              </a:rPr>
              <a:t>Mutualisation et partage</a:t>
            </a:r>
            <a:endParaRPr lang="fr-CA" sz="2200" b="1" dirty="0">
              <a:solidFill>
                <a:srgbClr val="000000"/>
              </a:solidFill>
            </a:endParaRPr>
          </a:p>
        </p:txBody>
      </p:sp>
      <p:sp>
        <p:nvSpPr>
          <p:cNvPr id="50" name="Étoile à 5 branches 49"/>
          <p:cNvSpPr/>
          <p:nvPr/>
        </p:nvSpPr>
        <p:spPr>
          <a:xfrm>
            <a:off x="5436096" y="6086900"/>
            <a:ext cx="504056" cy="436403"/>
          </a:xfrm>
          <a:prstGeom prst="star5">
            <a:avLst/>
          </a:prstGeom>
          <a:solidFill>
            <a:srgbClr val="00B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2" name="Connecteur droit avec flèche 71"/>
          <p:cNvCxnSpPr/>
          <p:nvPr/>
        </p:nvCxnSpPr>
        <p:spPr>
          <a:xfrm>
            <a:off x="3471976" y="4699328"/>
            <a:ext cx="1954114" cy="1499788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/>
          <p:nvPr/>
        </p:nvCxnSpPr>
        <p:spPr>
          <a:xfrm>
            <a:off x="3328560" y="5437895"/>
            <a:ext cx="2025621" cy="83113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8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bration">
  <a:themeElements>
    <a:clrScheme name="Personnalisé 6">
      <a:dk1>
        <a:srgbClr val="7F7F7F"/>
      </a:dk1>
      <a:lt1>
        <a:srgbClr val="7F7F7F"/>
      </a:lt1>
      <a:dk2>
        <a:srgbClr val="FFFFFF"/>
      </a:dk2>
      <a:lt2>
        <a:srgbClr val="FFFFFF"/>
      </a:lt2>
      <a:accent1>
        <a:srgbClr val="435AA1"/>
      </a:accent1>
      <a:accent2>
        <a:srgbClr val="DBDC40"/>
      </a:accent2>
      <a:accent3>
        <a:srgbClr val="BFBFBF"/>
      </a:accent3>
      <a:accent4>
        <a:srgbClr val="9297C6"/>
      </a:accent4>
      <a:accent5>
        <a:srgbClr val="EAEA9A"/>
      </a:accent5>
      <a:accent6>
        <a:srgbClr val="EAEA9A"/>
      </a:accent6>
      <a:hlink>
        <a:srgbClr val="7F7F7F"/>
      </a:hlink>
      <a:folHlink>
        <a:srgbClr val="435AA1"/>
      </a:folHlink>
    </a:clrScheme>
    <a:fontScheme name="Personnalisé 2">
      <a:majorFont>
        <a:latin typeface="Candara"/>
        <a:ea typeface=""/>
        <a:cs typeface=""/>
      </a:majorFont>
      <a:minorFont>
        <a:latin typeface="Georgia"/>
        <a:ea typeface=""/>
        <a:cs typeface="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6296</TotalTime>
  <Words>1735</Words>
  <Application>Microsoft Office PowerPoint</Application>
  <PresentationFormat>Affichage à l'écran (4:3)</PresentationFormat>
  <Paragraphs>557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Celebration</vt:lpstr>
      <vt:lpstr>Une réflexion sur le « orgware »</vt:lpstr>
      <vt:lpstr>Présentation PowerPoint</vt:lpstr>
      <vt:lpstr>Présentation PowerPoint</vt:lpstr>
      <vt:lpstr>Le orgware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Attraction main-d’œuvre </vt:lpstr>
      <vt:lpstr>Attraction main-d’œuvre </vt:lpstr>
      <vt:lpstr>Attraction main-d’œuvre </vt:lpstr>
      <vt:lpstr>Attraction main-d’œuvre </vt:lpstr>
      <vt:lpstr>Attraction main-d’œuvre </vt:lpstr>
      <vt:lpstr>Attraction main-d’œuvre </vt:lpstr>
      <vt:lpstr>Attraction main-d’œuvre </vt:lpstr>
      <vt:lpstr>recommandations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réflexion sur le « orgware 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AZ</dc:creator>
  <cp:lastModifiedBy>Frédéric Laurin</cp:lastModifiedBy>
  <cp:revision>417</cp:revision>
  <cp:lastPrinted>2018-09-20T18:02:57Z</cp:lastPrinted>
  <dcterms:modified xsi:type="dcterms:W3CDTF">2019-03-17T16:29:11Z</dcterms:modified>
</cp:coreProperties>
</file>